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755" r:id="rId4"/>
  </p:sldMasterIdLst>
  <p:notesMasterIdLst>
    <p:notesMasterId r:id="rId10"/>
  </p:notesMasterIdLst>
  <p:handoutMasterIdLst>
    <p:handoutMasterId r:id="rId11"/>
  </p:handoutMasterIdLst>
  <p:sldIdLst>
    <p:sldId id="256" r:id="rId5"/>
    <p:sldId id="355" r:id="rId6"/>
    <p:sldId id="360" r:id="rId7"/>
    <p:sldId id="357" r:id="rId8"/>
    <p:sldId id="359" r:id="rId9"/>
  </p:sldIdLst>
  <p:sldSz cx="9144000" cy="6858000" type="screen4x3"/>
  <p:notesSz cx="6858000" cy="9418638"/>
  <p:custDataLst>
    <p:tags r:id="rId1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cott H. Martyn" initials="SH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01FF"/>
    <a:srgbClr val="99CCFF"/>
    <a:srgbClr val="FFCC00"/>
    <a:srgbClr val="FF5050"/>
    <a:srgbClr val="7D7DFF"/>
    <a:srgbClr val="C5C5FF"/>
    <a:srgbClr val="DDD9C3"/>
    <a:srgbClr val="DDD9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60" autoAdjust="0"/>
    <p:restoredTop sz="98663" autoAdjust="0"/>
  </p:normalViewPr>
  <p:slideViewPr>
    <p:cSldViewPr snapToGrid="0">
      <p:cViewPr varScale="1">
        <p:scale>
          <a:sx n="83" d="100"/>
          <a:sy n="83" d="100"/>
        </p:scale>
        <p:origin x="-936" y="-78"/>
      </p:cViewPr>
      <p:guideLst>
        <p:guide orient="horz" pos="675"/>
        <p:guide orient="horz" pos="4020"/>
        <p:guide pos="5639"/>
        <p:guide pos="43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-1962" y="-84"/>
      </p:cViewPr>
      <p:guideLst>
        <p:guide orient="horz" pos="2967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636759-D098-477E-931B-3AD0585831E9}" type="doc">
      <dgm:prSet loTypeId="urn:microsoft.com/office/officeart/2005/8/layout/hList3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B76076C3-CE2E-45D3-9614-BA88AFDE4922}">
      <dgm:prSet phldrT="[Text]"/>
      <dgm:spPr/>
      <dgm:t>
        <a:bodyPr/>
        <a:lstStyle/>
        <a:p>
          <a:r>
            <a:rPr lang="en-US" dirty="0" smtClean="0"/>
            <a:t>Reinvention Goal Number Four: Increase number and share of ABE/GED/ESL students who advance to and succeed in college-level courses. </a:t>
          </a:r>
          <a:endParaRPr lang="en-US" dirty="0"/>
        </a:p>
      </dgm:t>
    </dgm:pt>
    <dgm:pt modelId="{926D9550-4632-469D-AEE6-B51181FD3EA5}" type="parTrans" cxnId="{2B7F7B8A-774E-464F-A456-FC66274515CE}">
      <dgm:prSet/>
      <dgm:spPr/>
      <dgm:t>
        <a:bodyPr/>
        <a:lstStyle/>
        <a:p>
          <a:endParaRPr lang="en-US"/>
        </a:p>
      </dgm:t>
    </dgm:pt>
    <dgm:pt modelId="{7A10B7B0-6B3F-4FE9-86DA-A7E927EDA501}" type="sibTrans" cxnId="{2B7F7B8A-774E-464F-A456-FC66274515CE}">
      <dgm:prSet/>
      <dgm:spPr/>
      <dgm:t>
        <a:bodyPr/>
        <a:lstStyle/>
        <a:p>
          <a:endParaRPr lang="en-US"/>
        </a:p>
      </dgm:t>
    </dgm:pt>
    <dgm:pt modelId="{C69DF3F9-182C-41F6-81B5-B97410C196B7}">
      <dgm:prSet phldrT="[Text]"/>
      <dgm:spPr/>
      <dgm:t>
        <a:bodyPr/>
        <a:lstStyle/>
        <a:p>
          <a:r>
            <a:rPr lang="en-US" dirty="0" smtClean="0"/>
            <a:t>CCC partners with community- and faith-based organizations to have instruction take place at off-campus sties.</a:t>
          </a:r>
          <a:endParaRPr lang="en-US" dirty="0"/>
        </a:p>
      </dgm:t>
    </dgm:pt>
    <dgm:pt modelId="{7D53EC1A-A10F-4180-9C96-CFDED4B504FF}" type="parTrans" cxnId="{8ECEE1E9-C7EA-4AA6-9662-2B688DB5DEB1}">
      <dgm:prSet/>
      <dgm:spPr/>
      <dgm:t>
        <a:bodyPr/>
        <a:lstStyle/>
        <a:p>
          <a:endParaRPr lang="en-US"/>
        </a:p>
      </dgm:t>
    </dgm:pt>
    <dgm:pt modelId="{4236A1F9-775D-4C09-A839-85167A910AD0}" type="sibTrans" cxnId="{8ECEE1E9-C7EA-4AA6-9662-2B688DB5DEB1}">
      <dgm:prSet/>
      <dgm:spPr/>
      <dgm:t>
        <a:bodyPr/>
        <a:lstStyle/>
        <a:p>
          <a:endParaRPr lang="en-US"/>
        </a:p>
      </dgm:t>
    </dgm:pt>
    <dgm:pt modelId="{07BD8B56-4697-45CF-BCF5-15AE4F9493EB}">
      <dgm:prSet/>
      <dgm:spPr/>
      <dgm:t>
        <a:bodyPr/>
        <a:lstStyle/>
        <a:p>
          <a:r>
            <a:rPr lang="en-US" dirty="0" smtClean="0">
              <a:cs typeface="Arial" pitchFamily="34" charset="0"/>
            </a:rPr>
            <a:t>In order to meet Reinvention’s goal number four, we need to:</a:t>
          </a:r>
        </a:p>
        <a:p>
          <a:r>
            <a:rPr lang="en-US" dirty="0" smtClean="0">
              <a:cs typeface="Arial" pitchFamily="34" charset="0"/>
            </a:rPr>
            <a:t>1) Enable student progress at off-campus sites</a:t>
          </a:r>
        </a:p>
        <a:p>
          <a:r>
            <a:rPr lang="en-US" dirty="0" smtClean="0">
              <a:cs typeface="Arial" pitchFamily="34" charset="0"/>
            </a:rPr>
            <a:t>2) Promote transfer to City Colleges</a:t>
          </a:r>
          <a:endParaRPr lang="en-US" dirty="0">
            <a:cs typeface="Arial" pitchFamily="34" charset="0"/>
          </a:endParaRPr>
        </a:p>
      </dgm:t>
    </dgm:pt>
    <dgm:pt modelId="{78277220-78A1-4805-81DA-EA302DEA7B6D}" type="parTrans" cxnId="{0A9274FD-C804-440D-AE05-31B7D5D29286}">
      <dgm:prSet/>
      <dgm:spPr/>
      <dgm:t>
        <a:bodyPr/>
        <a:lstStyle/>
        <a:p>
          <a:endParaRPr lang="en-US"/>
        </a:p>
      </dgm:t>
    </dgm:pt>
    <dgm:pt modelId="{A82BD5C2-A2AB-4C48-B207-6BE3569B5BC9}" type="sibTrans" cxnId="{0A9274FD-C804-440D-AE05-31B7D5D29286}">
      <dgm:prSet/>
      <dgm:spPr/>
      <dgm:t>
        <a:bodyPr/>
        <a:lstStyle/>
        <a:p>
          <a:endParaRPr lang="en-US"/>
        </a:p>
      </dgm:t>
    </dgm:pt>
    <dgm:pt modelId="{3D40C6CD-33DA-45A7-9104-A7C3E61EC57B}">
      <dgm:prSet/>
      <dgm:spPr/>
      <dgm:t>
        <a:bodyPr/>
        <a:lstStyle/>
        <a:p>
          <a:r>
            <a:rPr lang="en-US" dirty="0" smtClean="0"/>
            <a:t>5,791 adult education students enroll at off-campus locations. </a:t>
          </a:r>
          <a:endParaRPr lang="en-US" dirty="0"/>
        </a:p>
      </dgm:t>
    </dgm:pt>
    <dgm:pt modelId="{9C46FE95-5B92-40D9-BA41-AD508734CDF2}" type="parTrans" cxnId="{3AC767E3-9B23-4363-B673-7C3BC64C810B}">
      <dgm:prSet/>
      <dgm:spPr/>
      <dgm:t>
        <a:bodyPr/>
        <a:lstStyle/>
        <a:p>
          <a:endParaRPr lang="en-US"/>
        </a:p>
      </dgm:t>
    </dgm:pt>
    <dgm:pt modelId="{F4F2DEBC-20A0-4287-AA8C-18E294AF12E5}" type="sibTrans" cxnId="{3AC767E3-9B23-4363-B673-7C3BC64C810B}">
      <dgm:prSet/>
      <dgm:spPr/>
      <dgm:t>
        <a:bodyPr/>
        <a:lstStyle/>
        <a:p>
          <a:endParaRPr lang="en-US"/>
        </a:p>
      </dgm:t>
    </dgm:pt>
    <dgm:pt modelId="{09E390E5-78B4-4A66-A633-0DAB9B02B4F0}" type="pres">
      <dgm:prSet presAssocID="{45636759-D098-477E-931B-3AD0585831E9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5BDB0D-3F17-49E5-A8FA-4E98FE1D37BC}" type="pres">
      <dgm:prSet presAssocID="{B76076C3-CE2E-45D3-9614-BA88AFDE4922}" presName="roof" presStyleLbl="dkBgShp" presStyleIdx="0" presStyleCnt="2"/>
      <dgm:spPr/>
      <dgm:t>
        <a:bodyPr/>
        <a:lstStyle/>
        <a:p>
          <a:endParaRPr lang="en-US"/>
        </a:p>
      </dgm:t>
    </dgm:pt>
    <dgm:pt modelId="{3F80C827-4556-42FB-9DDD-73B100355082}" type="pres">
      <dgm:prSet presAssocID="{B76076C3-CE2E-45D3-9614-BA88AFDE4922}" presName="pillars" presStyleCnt="0"/>
      <dgm:spPr/>
      <dgm:t>
        <a:bodyPr/>
        <a:lstStyle/>
        <a:p>
          <a:endParaRPr lang="en-US"/>
        </a:p>
      </dgm:t>
    </dgm:pt>
    <dgm:pt modelId="{30E4EEE7-4989-4B2B-98A2-B52B7D4F5D1B}" type="pres">
      <dgm:prSet presAssocID="{B76076C3-CE2E-45D3-9614-BA88AFDE4922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E5597A-3979-409A-9AE3-0F9B75D0FBAB}" type="pres">
      <dgm:prSet presAssocID="{3D40C6CD-33DA-45A7-9104-A7C3E61EC57B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820383-498B-4C4D-9D8B-7A2CD143AA09}" type="pres">
      <dgm:prSet presAssocID="{07BD8B56-4697-45CF-BCF5-15AE4F9493EB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7E9427-41BC-4FDE-A464-7BC99D1EA61B}" type="pres">
      <dgm:prSet presAssocID="{B76076C3-CE2E-45D3-9614-BA88AFDE4922}" presName="base" presStyleLbl="dkBgShp" presStyleIdx="1" presStyleCnt="2"/>
      <dgm:spPr/>
      <dgm:t>
        <a:bodyPr/>
        <a:lstStyle/>
        <a:p>
          <a:endParaRPr lang="en-US"/>
        </a:p>
      </dgm:t>
    </dgm:pt>
  </dgm:ptLst>
  <dgm:cxnLst>
    <dgm:cxn modelId="{A6BDED4E-E417-458A-A05C-1489D6A3776F}" type="presOf" srcId="{3D40C6CD-33DA-45A7-9104-A7C3E61EC57B}" destId="{26E5597A-3979-409A-9AE3-0F9B75D0FBAB}" srcOrd="0" destOrd="0" presId="urn:microsoft.com/office/officeart/2005/8/layout/hList3"/>
    <dgm:cxn modelId="{8193313B-B00E-453B-9B7B-0DF830DE733F}" type="presOf" srcId="{45636759-D098-477E-931B-3AD0585831E9}" destId="{09E390E5-78B4-4A66-A633-0DAB9B02B4F0}" srcOrd="0" destOrd="0" presId="urn:microsoft.com/office/officeart/2005/8/layout/hList3"/>
    <dgm:cxn modelId="{E6347625-D3F4-4AE8-97E6-75038FA6397C}" type="presOf" srcId="{C69DF3F9-182C-41F6-81B5-B97410C196B7}" destId="{30E4EEE7-4989-4B2B-98A2-B52B7D4F5D1B}" srcOrd="0" destOrd="0" presId="urn:microsoft.com/office/officeart/2005/8/layout/hList3"/>
    <dgm:cxn modelId="{0A9274FD-C804-440D-AE05-31B7D5D29286}" srcId="{B76076C3-CE2E-45D3-9614-BA88AFDE4922}" destId="{07BD8B56-4697-45CF-BCF5-15AE4F9493EB}" srcOrd="2" destOrd="0" parTransId="{78277220-78A1-4805-81DA-EA302DEA7B6D}" sibTransId="{A82BD5C2-A2AB-4C48-B207-6BE3569B5BC9}"/>
    <dgm:cxn modelId="{3AC767E3-9B23-4363-B673-7C3BC64C810B}" srcId="{B76076C3-CE2E-45D3-9614-BA88AFDE4922}" destId="{3D40C6CD-33DA-45A7-9104-A7C3E61EC57B}" srcOrd="1" destOrd="0" parTransId="{9C46FE95-5B92-40D9-BA41-AD508734CDF2}" sibTransId="{F4F2DEBC-20A0-4287-AA8C-18E294AF12E5}"/>
    <dgm:cxn modelId="{2B7F7B8A-774E-464F-A456-FC66274515CE}" srcId="{45636759-D098-477E-931B-3AD0585831E9}" destId="{B76076C3-CE2E-45D3-9614-BA88AFDE4922}" srcOrd="0" destOrd="0" parTransId="{926D9550-4632-469D-AEE6-B51181FD3EA5}" sibTransId="{7A10B7B0-6B3F-4FE9-86DA-A7E927EDA501}"/>
    <dgm:cxn modelId="{8ECEE1E9-C7EA-4AA6-9662-2B688DB5DEB1}" srcId="{B76076C3-CE2E-45D3-9614-BA88AFDE4922}" destId="{C69DF3F9-182C-41F6-81B5-B97410C196B7}" srcOrd="0" destOrd="0" parTransId="{7D53EC1A-A10F-4180-9C96-CFDED4B504FF}" sibTransId="{4236A1F9-775D-4C09-A839-85167A910AD0}"/>
    <dgm:cxn modelId="{CE4F0C6A-3C4C-4099-942D-600C05D3CDE9}" type="presOf" srcId="{07BD8B56-4697-45CF-BCF5-15AE4F9493EB}" destId="{94820383-498B-4C4D-9D8B-7A2CD143AA09}" srcOrd="0" destOrd="0" presId="urn:microsoft.com/office/officeart/2005/8/layout/hList3"/>
    <dgm:cxn modelId="{3664AD61-88B5-4E34-8EBB-C3358532174F}" type="presOf" srcId="{B76076C3-CE2E-45D3-9614-BA88AFDE4922}" destId="{BC5BDB0D-3F17-49E5-A8FA-4E98FE1D37BC}" srcOrd="0" destOrd="0" presId="urn:microsoft.com/office/officeart/2005/8/layout/hList3"/>
    <dgm:cxn modelId="{0CEB9581-2584-4C59-8FDA-D95E612A1921}" type="presParOf" srcId="{09E390E5-78B4-4A66-A633-0DAB9B02B4F0}" destId="{BC5BDB0D-3F17-49E5-A8FA-4E98FE1D37BC}" srcOrd="0" destOrd="0" presId="urn:microsoft.com/office/officeart/2005/8/layout/hList3"/>
    <dgm:cxn modelId="{AE9366BA-687A-4779-83A3-6003C0753094}" type="presParOf" srcId="{09E390E5-78B4-4A66-A633-0DAB9B02B4F0}" destId="{3F80C827-4556-42FB-9DDD-73B100355082}" srcOrd="1" destOrd="0" presId="urn:microsoft.com/office/officeart/2005/8/layout/hList3"/>
    <dgm:cxn modelId="{1397BA82-7737-4AF4-A4D5-C800E2DFFD46}" type="presParOf" srcId="{3F80C827-4556-42FB-9DDD-73B100355082}" destId="{30E4EEE7-4989-4B2B-98A2-B52B7D4F5D1B}" srcOrd="0" destOrd="0" presId="urn:microsoft.com/office/officeart/2005/8/layout/hList3"/>
    <dgm:cxn modelId="{48D1E59F-139E-4968-85B2-CF37F56B83D1}" type="presParOf" srcId="{3F80C827-4556-42FB-9DDD-73B100355082}" destId="{26E5597A-3979-409A-9AE3-0F9B75D0FBAB}" srcOrd="1" destOrd="0" presId="urn:microsoft.com/office/officeart/2005/8/layout/hList3"/>
    <dgm:cxn modelId="{4B034FB5-0FEC-4740-A950-5D59D013C343}" type="presParOf" srcId="{3F80C827-4556-42FB-9DDD-73B100355082}" destId="{94820383-498B-4C4D-9D8B-7A2CD143AA09}" srcOrd="2" destOrd="0" presId="urn:microsoft.com/office/officeart/2005/8/layout/hList3"/>
    <dgm:cxn modelId="{88432099-91E3-404B-886C-3CF8306A24DA}" type="presParOf" srcId="{09E390E5-78B4-4A66-A633-0DAB9B02B4F0}" destId="{FF7E9427-41BC-4FDE-A464-7BC99D1EA61B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B84444-1D65-42E1-A74F-4A1394294D6D}" type="doc">
      <dgm:prSet loTypeId="urn:microsoft.com/office/officeart/2005/8/layout/chevron1" loCatId="process" qsTypeId="urn:microsoft.com/office/officeart/2005/8/quickstyle/simple2" qsCatId="simple" csTypeId="urn:microsoft.com/office/officeart/2005/8/colors/accent1_2" csCatId="accent1" phldr="1"/>
      <dgm:spPr/>
    </dgm:pt>
    <dgm:pt modelId="{3C9A01FB-C05C-4E5B-9E3E-42BB2FD1C694}">
      <dgm:prSet custT="1"/>
      <dgm:spPr/>
      <dgm:t>
        <a:bodyPr/>
        <a:lstStyle/>
        <a:p>
          <a:r>
            <a:rPr lang="en-US" sz="1300" baseline="0" smtClean="0"/>
            <a:t>Beginning</a:t>
          </a:r>
          <a:endParaRPr lang="en-US" sz="1300" baseline="0" dirty="0" smtClean="0"/>
        </a:p>
      </dgm:t>
    </dgm:pt>
    <dgm:pt modelId="{B9CF336C-54AA-4B24-B2B3-3C6B7B4845DF}" type="parTrans" cxnId="{CA915437-4A37-4EA5-BDDD-D77DFAD31906}">
      <dgm:prSet/>
      <dgm:spPr/>
      <dgm:t>
        <a:bodyPr/>
        <a:lstStyle/>
        <a:p>
          <a:endParaRPr lang="en-US"/>
        </a:p>
      </dgm:t>
    </dgm:pt>
    <dgm:pt modelId="{0314D85D-8981-4545-AFBB-8B1944A15F3F}" type="sibTrans" cxnId="{CA915437-4A37-4EA5-BDDD-D77DFAD31906}">
      <dgm:prSet/>
      <dgm:spPr/>
      <dgm:t>
        <a:bodyPr/>
        <a:lstStyle/>
        <a:p>
          <a:endParaRPr lang="en-US"/>
        </a:p>
      </dgm:t>
    </dgm:pt>
    <dgm:pt modelId="{C4586F38-7BD1-4D46-BB0D-B12AA68ED022}">
      <dgm:prSet custT="1"/>
      <dgm:spPr/>
      <dgm:t>
        <a:bodyPr/>
        <a:lstStyle/>
        <a:p>
          <a:r>
            <a:rPr lang="en-US" sz="1300" baseline="0" smtClean="0"/>
            <a:t>Intermediate</a:t>
          </a:r>
          <a:endParaRPr lang="en-US" sz="1300" baseline="0" dirty="0" smtClean="0"/>
        </a:p>
      </dgm:t>
    </dgm:pt>
    <dgm:pt modelId="{5BCAD5FC-983C-44CC-A772-78259538CE7C}" type="parTrans" cxnId="{EF51DCDE-C7C2-4A3C-AEDA-9E660338C2F3}">
      <dgm:prSet/>
      <dgm:spPr/>
      <dgm:t>
        <a:bodyPr/>
        <a:lstStyle/>
        <a:p>
          <a:endParaRPr lang="en-US"/>
        </a:p>
      </dgm:t>
    </dgm:pt>
    <dgm:pt modelId="{162305A1-FC4B-4F23-B5AF-9059DC0D179A}" type="sibTrans" cxnId="{EF51DCDE-C7C2-4A3C-AEDA-9E660338C2F3}">
      <dgm:prSet/>
      <dgm:spPr/>
      <dgm:t>
        <a:bodyPr/>
        <a:lstStyle/>
        <a:p>
          <a:endParaRPr lang="en-US"/>
        </a:p>
      </dgm:t>
    </dgm:pt>
    <dgm:pt modelId="{11821263-CBFC-4498-BC16-D87A21E852BC}">
      <dgm:prSet custT="1"/>
      <dgm:spPr/>
      <dgm:t>
        <a:bodyPr/>
        <a:lstStyle/>
        <a:p>
          <a:r>
            <a:rPr lang="en-US" sz="1300" baseline="0" dirty="0" smtClean="0"/>
            <a:t>Advanced</a:t>
          </a:r>
        </a:p>
      </dgm:t>
    </dgm:pt>
    <dgm:pt modelId="{A5575E45-B2F4-44B6-B7FF-9E7D7E7C757F}" type="parTrans" cxnId="{1EC677F3-2037-49B4-A707-38AC8D7F0F06}">
      <dgm:prSet/>
      <dgm:spPr/>
      <dgm:t>
        <a:bodyPr/>
        <a:lstStyle/>
        <a:p>
          <a:endParaRPr lang="en-US"/>
        </a:p>
      </dgm:t>
    </dgm:pt>
    <dgm:pt modelId="{DFDAB919-3448-46BB-B545-3EE1AF2E97B2}" type="sibTrans" cxnId="{1EC677F3-2037-49B4-A707-38AC8D7F0F06}">
      <dgm:prSet/>
      <dgm:spPr/>
      <dgm:t>
        <a:bodyPr/>
        <a:lstStyle/>
        <a:p>
          <a:endParaRPr lang="en-US"/>
        </a:p>
      </dgm:t>
    </dgm:pt>
    <dgm:pt modelId="{4BA175ED-3F90-4382-B34C-14FB9C2D190E}" type="pres">
      <dgm:prSet presAssocID="{00B84444-1D65-42E1-A74F-4A1394294D6D}" presName="Name0" presStyleCnt="0">
        <dgm:presLayoutVars>
          <dgm:dir/>
          <dgm:animLvl val="lvl"/>
          <dgm:resizeHandles val="exact"/>
        </dgm:presLayoutVars>
      </dgm:prSet>
      <dgm:spPr/>
    </dgm:pt>
    <dgm:pt modelId="{941E0B3E-5C41-4B3F-A287-B9956D7F0AC5}" type="pres">
      <dgm:prSet presAssocID="{3C9A01FB-C05C-4E5B-9E3E-42BB2FD1C694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7B041C-A399-46C5-9F6D-EC906F5D71C4}" type="pres">
      <dgm:prSet presAssocID="{0314D85D-8981-4545-AFBB-8B1944A15F3F}" presName="parTxOnlySpace" presStyleCnt="0"/>
      <dgm:spPr/>
    </dgm:pt>
    <dgm:pt modelId="{48ED8E63-4429-44E5-A17D-2173D995DDD5}" type="pres">
      <dgm:prSet presAssocID="{C4586F38-7BD1-4D46-BB0D-B12AA68ED022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C6B831-57DC-4827-AB1F-F0B3E58C6761}" type="pres">
      <dgm:prSet presAssocID="{162305A1-FC4B-4F23-B5AF-9059DC0D179A}" presName="parTxOnlySpace" presStyleCnt="0"/>
      <dgm:spPr/>
    </dgm:pt>
    <dgm:pt modelId="{D7D2EB17-0875-4AFC-B457-94817403463F}" type="pres">
      <dgm:prSet presAssocID="{11821263-CBFC-4498-BC16-D87A21E852BC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EC677F3-2037-49B4-A707-38AC8D7F0F06}" srcId="{00B84444-1D65-42E1-A74F-4A1394294D6D}" destId="{11821263-CBFC-4498-BC16-D87A21E852BC}" srcOrd="2" destOrd="0" parTransId="{A5575E45-B2F4-44B6-B7FF-9E7D7E7C757F}" sibTransId="{DFDAB919-3448-46BB-B545-3EE1AF2E97B2}"/>
    <dgm:cxn modelId="{78A888B3-4DE7-4BA8-9264-8399FCF60318}" type="presOf" srcId="{C4586F38-7BD1-4D46-BB0D-B12AA68ED022}" destId="{48ED8E63-4429-44E5-A17D-2173D995DDD5}" srcOrd="0" destOrd="0" presId="urn:microsoft.com/office/officeart/2005/8/layout/chevron1"/>
    <dgm:cxn modelId="{EF51DCDE-C7C2-4A3C-AEDA-9E660338C2F3}" srcId="{00B84444-1D65-42E1-A74F-4A1394294D6D}" destId="{C4586F38-7BD1-4D46-BB0D-B12AA68ED022}" srcOrd="1" destOrd="0" parTransId="{5BCAD5FC-983C-44CC-A772-78259538CE7C}" sibTransId="{162305A1-FC4B-4F23-B5AF-9059DC0D179A}"/>
    <dgm:cxn modelId="{CA915437-4A37-4EA5-BDDD-D77DFAD31906}" srcId="{00B84444-1D65-42E1-A74F-4A1394294D6D}" destId="{3C9A01FB-C05C-4E5B-9E3E-42BB2FD1C694}" srcOrd="0" destOrd="0" parTransId="{B9CF336C-54AA-4B24-B2B3-3C6B7B4845DF}" sibTransId="{0314D85D-8981-4545-AFBB-8B1944A15F3F}"/>
    <dgm:cxn modelId="{847B77D0-F9D8-421A-9500-B8019ABC9D63}" type="presOf" srcId="{11821263-CBFC-4498-BC16-D87A21E852BC}" destId="{D7D2EB17-0875-4AFC-B457-94817403463F}" srcOrd="0" destOrd="0" presId="urn:microsoft.com/office/officeart/2005/8/layout/chevron1"/>
    <dgm:cxn modelId="{C005077E-3D90-4C56-9859-CEAA7CD537A5}" type="presOf" srcId="{00B84444-1D65-42E1-A74F-4A1394294D6D}" destId="{4BA175ED-3F90-4382-B34C-14FB9C2D190E}" srcOrd="0" destOrd="0" presId="urn:microsoft.com/office/officeart/2005/8/layout/chevron1"/>
    <dgm:cxn modelId="{7D8B6648-CFE8-449B-9DCA-78039671A07C}" type="presOf" srcId="{3C9A01FB-C05C-4E5B-9E3E-42BB2FD1C694}" destId="{941E0B3E-5C41-4B3F-A287-B9956D7F0AC5}" srcOrd="0" destOrd="0" presId="urn:microsoft.com/office/officeart/2005/8/layout/chevron1"/>
    <dgm:cxn modelId="{6D196048-AAF9-451F-AA96-59ACBD65CDB1}" type="presParOf" srcId="{4BA175ED-3F90-4382-B34C-14FB9C2D190E}" destId="{941E0B3E-5C41-4B3F-A287-B9956D7F0AC5}" srcOrd="0" destOrd="0" presId="urn:microsoft.com/office/officeart/2005/8/layout/chevron1"/>
    <dgm:cxn modelId="{645A6825-146F-42DD-9F1F-FFA97F11BEA3}" type="presParOf" srcId="{4BA175ED-3F90-4382-B34C-14FB9C2D190E}" destId="{DB7B041C-A399-46C5-9F6D-EC906F5D71C4}" srcOrd="1" destOrd="0" presId="urn:microsoft.com/office/officeart/2005/8/layout/chevron1"/>
    <dgm:cxn modelId="{2FFB0B84-67D2-4C34-A447-EF3ECA1E8DEC}" type="presParOf" srcId="{4BA175ED-3F90-4382-B34C-14FB9C2D190E}" destId="{48ED8E63-4429-44E5-A17D-2173D995DDD5}" srcOrd="2" destOrd="0" presId="urn:microsoft.com/office/officeart/2005/8/layout/chevron1"/>
    <dgm:cxn modelId="{5B7F020A-C719-47C0-9438-381421800D37}" type="presParOf" srcId="{4BA175ED-3F90-4382-B34C-14FB9C2D190E}" destId="{51C6B831-57DC-4827-AB1F-F0B3E58C6761}" srcOrd="3" destOrd="0" presId="urn:microsoft.com/office/officeart/2005/8/layout/chevron1"/>
    <dgm:cxn modelId="{5179FEA3-0AE9-40EE-9888-EFB1F8A0C74E}" type="presParOf" srcId="{4BA175ED-3F90-4382-B34C-14FB9C2D190E}" destId="{D7D2EB17-0875-4AFC-B457-94817403463F}" srcOrd="4" destOrd="0" presId="urn:microsoft.com/office/officeart/2005/8/layout/chevron1"/>
  </dgm:cxnLst>
  <dgm:bg>
    <a:effectLst>
      <a:outerShdw blurRad="50800" dist="38100" dir="2700000" algn="tl" rotWithShape="0">
        <a:prstClr val="black">
          <a:alpha val="40000"/>
        </a:prstClr>
      </a:outerShdw>
    </a:effectLst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5BDB0D-3F17-49E5-A8FA-4E98FE1D37BC}">
      <dsp:nvSpPr>
        <dsp:cNvPr id="0" name=""/>
        <dsp:cNvSpPr/>
      </dsp:nvSpPr>
      <dsp:spPr>
        <a:xfrm>
          <a:off x="0" y="0"/>
          <a:ext cx="8782049" cy="1551051"/>
        </a:xfrm>
        <a:prstGeom prst="rect">
          <a:avLst/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Reinvention Goal Number Four: Increase number and share of ABE/GED/ESL students who advance to and succeed in college-level courses. </a:t>
          </a:r>
          <a:endParaRPr lang="en-US" sz="3100" kern="1200" dirty="0"/>
        </a:p>
      </dsp:txBody>
      <dsp:txXfrm>
        <a:off x="0" y="0"/>
        <a:ext cx="8782049" cy="1551051"/>
      </dsp:txXfrm>
    </dsp:sp>
    <dsp:sp modelId="{30E4EEE7-4989-4B2B-98A2-B52B7D4F5D1B}">
      <dsp:nvSpPr>
        <dsp:cNvPr id="0" name=""/>
        <dsp:cNvSpPr/>
      </dsp:nvSpPr>
      <dsp:spPr>
        <a:xfrm>
          <a:off x="4288" y="1551051"/>
          <a:ext cx="2924491" cy="3257207"/>
        </a:xfrm>
        <a:prstGeom prst="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CCC partners with community- and faith-based organizations to have instruction take place at off-campus sties.</a:t>
          </a:r>
          <a:endParaRPr lang="en-US" sz="2200" kern="1200" dirty="0"/>
        </a:p>
      </dsp:txBody>
      <dsp:txXfrm>
        <a:off x="4288" y="1551051"/>
        <a:ext cx="2924491" cy="3257207"/>
      </dsp:txXfrm>
    </dsp:sp>
    <dsp:sp modelId="{26E5597A-3979-409A-9AE3-0F9B75D0FBAB}">
      <dsp:nvSpPr>
        <dsp:cNvPr id="0" name=""/>
        <dsp:cNvSpPr/>
      </dsp:nvSpPr>
      <dsp:spPr>
        <a:xfrm>
          <a:off x="2928779" y="1551051"/>
          <a:ext cx="2924491" cy="3257207"/>
        </a:xfrm>
        <a:prstGeom prst="rect">
          <a:avLst/>
        </a:prstGeom>
        <a:solidFill>
          <a:schemeClr val="accent1">
            <a:shade val="50000"/>
            <a:hueOff val="240958"/>
            <a:satOff val="-5040"/>
            <a:lumOff val="2804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5,791 adult education students enroll at off-campus locations. </a:t>
          </a:r>
          <a:endParaRPr lang="en-US" sz="2200" kern="1200" dirty="0"/>
        </a:p>
      </dsp:txBody>
      <dsp:txXfrm>
        <a:off x="2928779" y="1551051"/>
        <a:ext cx="2924491" cy="3257207"/>
      </dsp:txXfrm>
    </dsp:sp>
    <dsp:sp modelId="{94820383-498B-4C4D-9D8B-7A2CD143AA09}">
      <dsp:nvSpPr>
        <dsp:cNvPr id="0" name=""/>
        <dsp:cNvSpPr/>
      </dsp:nvSpPr>
      <dsp:spPr>
        <a:xfrm>
          <a:off x="5853270" y="1551051"/>
          <a:ext cx="2924491" cy="3257207"/>
        </a:xfrm>
        <a:prstGeom prst="rect">
          <a:avLst/>
        </a:prstGeom>
        <a:solidFill>
          <a:schemeClr val="accent1">
            <a:shade val="50000"/>
            <a:hueOff val="240958"/>
            <a:satOff val="-5040"/>
            <a:lumOff val="2804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cs typeface="Arial" pitchFamily="34" charset="0"/>
            </a:rPr>
            <a:t>In order to meet Reinvention’s goal number four, we need to: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cs typeface="Arial" pitchFamily="34" charset="0"/>
            </a:rPr>
            <a:t>1) Enable student progress at off-campus sites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cs typeface="Arial" pitchFamily="34" charset="0"/>
            </a:rPr>
            <a:t>2) Promote transfer to City Colleges</a:t>
          </a:r>
          <a:endParaRPr lang="en-US" sz="2200" kern="1200" dirty="0">
            <a:cs typeface="Arial" pitchFamily="34" charset="0"/>
          </a:endParaRPr>
        </a:p>
      </dsp:txBody>
      <dsp:txXfrm>
        <a:off x="5853270" y="1551051"/>
        <a:ext cx="2924491" cy="3257207"/>
      </dsp:txXfrm>
    </dsp:sp>
    <dsp:sp modelId="{FF7E9427-41BC-4FDE-A464-7BC99D1EA61B}">
      <dsp:nvSpPr>
        <dsp:cNvPr id="0" name=""/>
        <dsp:cNvSpPr/>
      </dsp:nvSpPr>
      <dsp:spPr>
        <a:xfrm>
          <a:off x="0" y="4808258"/>
          <a:ext cx="8782049" cy="361911"/>
        </a:xfrm>
        <a:prstGeom prst="rect">
          <a:avLst/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1E0B3E-5C41-4B3F-A287-B9956D7F0AC5}">
      <dsp:nvSpPr>
        <dsp:cNvPr id="0" name=""/>
        <dsp:cNvSpPr/>
      </dsp:nvSpPr>
      <dsp:spPr>
        <a:xfrm>
          <a:off x="1240" y="0"/>
          <a:ext cx="1511203" cy="53339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baseline="0" smtClean="0"/>
            <a:t>Beginning</a:t>
          </a:r>
          <a:endParaRPr lang="en-US" sz="1300" kern="1200" baseline="0" dirty="0" smtClean="0"/>
        </a:p>
      </dsp:txBody>
      <dsp:txXfrm>
        <a:off x="267940" y="0"/>
        <a:ext cx="977804" cy="533399"/>
      </dsp:txXfrm>
    </dsp:sp>
    <dsp:sp modelId="{48ED8E63-4429-44E5-A17D-2173D995DDD5}">
      <dsp:nvSpPr>
        <dsp:cNvPr id="0" name=""/>
        <dsp:cNvSpPr/>
      </dsp:nvSpPr>
      <dsp:spPr>
        <a:xfrm>
          <a:off x="1361323" y="0"/>
          <a:ext cx="1511203" cy="53339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baseline="0" smtClean="0"/>
            <a:t>Intermediate</a:t>
          </a:r>
          <a:endParaRPr lang="en-US" sz="1300" kern="1200" baseline="0" dirty="0" smtClean="0"/>
        </a:p>
      </dsp:txBody>
      <dsp:txXfrm>
        <a:off x="1628023" y="0"/>
        <a:ext cx="977804" cy="533399"/>
      </dsp:txXfrm>
    </dsp:sp>
    <dsp:sp modelId="{D7D2EB17-0875-4AFC-B457-94817403463F}">
      <dsp:nvSpPr>
        <dsp:cNvPr id="0" name=""/>
        <dsp:cNvSpPr/>
      </dsp:nvSpPr>
      <dsp:spPr>
        <a:xfrm>
          <a:off x="2721406" y="0"/>
          <a:ext cx="1511203" cy="53339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baseline="0" dirty="0" smtClean="0"/>
            <a:t>Advanced</a:t>
          </a:r>
        </a:p>
      </dsp:txBody>
      <dsp:txXfrm>
        <a:off x="2988106" y="0"/>
        <a:ext cx="977804" cy="5333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70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70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DA5AA59-7259-4CA2-A8D7-FC6621C2EC75}" type="datetime1">
              <a:rPr lang="en-US"/>
              <a:pPr>
                <a:defRPr/>
              </a:pPr>
              <a:t>4/4/2012</a:t>
            </a:fld>
            <a:endParaRPr lang="en-US" dirty="0"/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6072"/>
            <a:ext cx="2971800" cy="470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946072"/>
            <a:ext cx="2971800" cy="470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F393175-0BF6-4D0E-BAC0-E535F2A2C2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27943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3"/>
          <p:cNvSpPr>
            <a:spLocks noGrp="1" noRot="1" noChangeAspect="1"/>
          </p:cNvSpPr>
          <p:nvPr>
            <p:ph type="sldImg" idx="2"/>
          </p:nvPr>
        </p:nvSpPr>
        <p:spPr bwMode="gray">
          <a:xfrm>
            <a:off x="1074738" y="706438"/>
            <a:ext cx="4708525" cy="35321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1143000" y="4275996"/>
            <a:ext cx="4572000" cy="940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9" name="doc id"/>
          <p:cNvSpPr txBox="1">
            <a:spLocks noChangeArrowheads="1"/>
          </p:cNvSpPr>
          <p:nvPr/>
        </p:nvSpPr>
        <p:spPr bwMode="gray">
          <a:xfrm>
            <a:off x="5714937" y="44151"/>
            <a:ext cx="64" cy="124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>
              <a:defRPr/>
            </a:pPr>
            <a:endParaRPr lang="ru-RU" sz="8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9215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193675" indent="-192088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SzPct val="125000"/>
      <a:buFont typeface="Arial" pitchFamily="34" charset="0"/>
      <a:buChar char="▪"/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457200" indent="-261938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SzPct val="120000"/>
      <a:buFont typeface="Arial" pitchFamily="34" charset="0"/>
      <a:buChar char="–"/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614363" indent="-155575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SzPct val="120000"/>
      <a:buFont typeface="Arial" pitchFamily="34" charset="0"/>
      <a:buChar char="▫"/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746125" indent="-130175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SzPct val="89000"/>
      <a:buFont typeface="Arial" pitchFamily="34" charset="0"/>
      <a:buChar char="-"/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143001" y="4275996"/>
            <a:ext cx="4572000" cy="1882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526" y="8945776"/>
            <a:ext cx="2971997" cy="471254"/>
          </a:xfrm>
          <a:prstGeom prst="rect">
            <a:avLst/>
          </a:prstGeom>
        </p:spPr>
        <p:txBody>
          <a:bodyPr lIns="62064" tIns="31033" rIns="62064" bIns="31033"/>
          <a:lstStyle/>
          <a:p>
            <a:fld id="{B6DDB99B-197F-4A8B-BE84-C78E4A1243B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382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Title Placeholder 1"/>
          <p:cNvSpPr>
            <a:spLocks noGrp="1"/>
          </p:cNvSpPr>
          <p:nvPr>
            <p:ph type="ctrTitle"/>
          </p:nvPr>
        </p:nvSpPr>
        <p:spPr bwMode="auto">
          <a:xfrm>
            <a:off x="685800" y="3325495"/>
            <a:ext cx="7315200" cy="492443"/>
          </a:xfrm>
        </p:spPr>
        <p:txBody>
          <a:bodyPr anchor="t"/>
          <a:lstStyle>
            <a:lvl1pPr>
              <a:defRPr sz="3200" b="1" smtClean="0">
                <a:solidFill>
                  <a:srgbClr val="002060"/>
                </a:solidFill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79876" name="Text Placeholder 2"/>
          <p:cNvSpPr>
            <a:spLocks noGrp="1"/>
          </p:cNvSpPr>
          <p:nvPr>
            <p:ph type="subTitle" idx="1"/>
          </p:nvPr>
        </p:nvSpPr>
        <p:spPr bwMode="auto">
          <a:xfrm>
            <a:off x="685800" y="4273550"/>
            <a:ext cx="7315200" cy="244475"/>
          </a:xfrm>
        </p:spPr>
        <p:txBody>
          <a:bodyPr/>
          <a:lstStyle>
            <a:lvl1pPr>
              <a:defRPr smtClean="0">
                <a:latin typeface="Calibri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79880" name="Working Draft Text" hidden="1"/>
          <p:cNvSpPr txBox="1">
            <a:spLocks noChangeArrowheads="1"/>
          </p:cNvSpPr>
          <p:nvPr/>
        </p:nvSpPr>
        <p:spPr bwMode="auto">
          <a:xfrm>
            <a:off x="685800" y="61913"/>
            <a:ext cx="9842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en-US" sz="900" b="1" dirty="0" smtClean="0">
                <a:solidFill>
                  <a:srgbClr val="000000"/>
                </a:solidFill>
                <a:cs typeface="Arial" charset="0"/>
              </a:rPr>
              <a:t>WORKING DRAFT</a:t>
            </a:r>
          </a:p>
        </p:txBody>
      </p:sp>
      <p:sp>
        <p:nvSpPr>
          <p:cNvPr id="79882" name="McK Document type" hidden="1"/>
          <p:cNvSpPr txBox="1">
            <a:spLocks noChangeArrowheads="1"/>
          </p:cNvSpPr>
          <p:nvPr/>
        </p:nvSpPr>
        <p:spPr bwMode="auto">
          <a:xfrm>
            <a:off x="685800" y="4973638"/>
            <a:ext cx="493553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Document type</a:t>
            </a:r>
          </a:p>
        </p:txBody>
      </p:sp>
      <p:sp>
        <p:nvSpPr>
          <p:cNvPr id="79883" name="McK Date" hidden="1"/>
          <p:cNvSpPr txBox="1">
            <a:spLocks noChangeArrowheads="1"/>
          </p:cNvSpPr>
          <p:nvPr/>
        </p:nvSpPr>
        <p:spPr bwMode="auto">
          <a:xfrm>
            <a:off x="685800" y="5243513"/>
            <a:ext cx="493553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Date</a:t>
            </a:r>
          </a:p>
        </p:txBody>
      </p:sp>
      <p:sp>
        <p:nvSpPr>
          <p:cNvPr id="79886" name="Working Draft" hidden="1"/>
          <p:cNvSpPr txBox="1">
            <a:spLocks noChangeArrowheads="1"/>
          </p:cNvSpPr>
          <p:nvPr/>
        </p:nvSpPr>
        <p:spPr bwMode="auto">
          <a:xfrm>
            <a:off x="685800" y="217488"/>
            <a:ext cx="29591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en-US" sz="900" dirty="0" smtClean="0">
                <a:solidFill>
                  <a:srgbClr val="000000"/>
                </a:solidFill>
                <a:cs typeface="Arial" charset="0"/>
              </a:rPr>
              <a:t>Last Modified 10/7/2010 10:21:20 PM India Standard Time</a:t>
            </a:r>
          </a:p>
        </p:txBody>
      </p:sp>
      <p:sp>
        <p:nvSpPr>
          <p:cNvPr id="79887" name="Printed" hidden="1"/>
          <p:cNvSpPr txBox="1">
            <a:spLocks noChangeArrowheads="1"/>
          </p:cNvSpPr>
          <p:nvPr/>
        </p:nvSpPr>
        <p:spPr bwMode="auto">
          <a:xfrm>
            <a:off x="685800" y="374650"/>
            <a:ext cx="3619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en-GB" sz="900" dirty="0" smtClean="0">
                <a:solidFill>
                  <a:srgbClr val="000000"/>
                </a:solidFill>
                <a:cs typeface="Arial" charset="0"/>
              </a:rPr>
              <a:t>Printed 10/7/2010 9:11:42 PM India Standard Time</a:t>
            </a:r>
            <a:endParaRPr lang="en-US" sz="900" dirty="0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9907" name="doc id"/>
          <p:cNvSpPr txBox="1">
            <a:spLocks noChangeArrowheads="1"/>
          </p:cNvSpPr>
          <p:nvPr/>
        </p:nvSpPr>
        <p:spPr bwMode="auto">
          <a:xfrm>
            <a:off x="8934450" y="-201613"/>
            <a:ext cx="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/>
            <a:endParaRPr lang="ru-RU" sz="800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683581" y="4864963"/>
            <a:ext cx="2556769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AE3630E-BA23-4072-8FC4-0BC0C9BD9A17}" type="datetime2">
              <a:rPr lang="en-US" sz="1400" b="0" smtClean="0"/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Wednesday, April 04, 2012</a:t>
            </a:fld>
            <a:endParaRPr lang="en-US" sz="1400" b="0" dirty="0" smtClean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8824" y="4864963"/>
            <a:ext cx="1505715" cy="161849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449567"/>
            <a:ext cx="5715000" cy="1457325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242888"/>
            <a:ext cx="8742363" cy="369332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212319" y="6254461"/>
            <a:ext cx="8686800" cy="230832"/>
          </a:xfrm>
        </p:spPr>
        <p:txBody>
          <a:bodyPr lIns="91440" tIns="45720" rIns="91440" bIns="45720" anchor="b" anchorCtr="0">
            <a:noAutofit/>
          </a:bodyPr>
          <a:lstStyle>
            <a:lvl1pPr>
              <a:defRPr sz="900" baseline="0"/>
            </a:lvl1pPr>
          </a:lstStyle>
          <a:p>
            <a:pPr lvl="0"/>
            <a:r>
              <a:rPr lang="en-US" dirty="0" smtClean="0"/>
              <a:t>Source: 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r"/>
            <a:fld id="{994E21A8-BDAE-46D5-8B35-876892D2E8F6}" type="datetime2">
              <a:rPr lang="en-US" smtClean="0"/>
              <a:t>Wednesday, April 04, 2012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/>
            <a:r>
              <a:rPr lang="en-US" smtClean="0"/>
              <a:t>DRAFT - for discussion purposes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>
          <a:xfrm>
            <a:off x="4114800" y="6492240"/>
            <a:ext cx="914400" cy="182880"/>
          </a:xfrm>
        </p:spPr>
        <p:txBody>
          <a:bodyPr/>
          <a:lstStyle/>
          <a:p>
            <a:pPr algn="ctr"/>
            <a:fld id="{6A21C74D-32CA-4538-90C8-4115AA589383}" type="slidenum">
              <a:rPr lang="en-US" smtClean="0"/>
              <a:pPr algn="ctr"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1485" y="6400453"/>
            <a:ext cx="1280160" cy="3264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box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242888"/>
            <a:ext cx="8742363" cy="369332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95263" y="825500"/>
            <a:ext cx="8743950" cy="5184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212319" y="6254461"/>
            <a:ext cx="8686800" cy="230832"/>
          </a:xfrm>
        </p:spPr>
        <p:txBody>
          <a:bodyPr lIns="91440" tIns="45720" rIns="91440" bIns="45720" anchor="b" anchorCtr="0">
            <a:noAutofit/>
          </a:bodyPr>
          <a:lstStyle>
            <a:lvl1pPr>
              <a:defRPr sz="900" baseline="0"/>
            </a:lvl1pPr>
          </a:lstStyle>
          <a:p>
            <a:pPr lvl="0"/>
            <a:r>
              <a:rPr lang="en-US" dirty="0" smtClean="0"/>
              <a:t>Source: 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 algn="r"/>
            <a:fld id="{CBD78343-29A5-46E6-819C-E2C98A6C1308}" type="datetime2">
              <a:rPr lang="en-US" smtClean="0"/>
              <a:t>Wednesday, April 04, 2012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algn="l"/>
            <a:r>
              <a:rPr lang="en-US" dirty="0" smtClean="0"/>
              <a:t>DRAFT - for discussion purposes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7"/>
          </p:nvPr>
        </p:nvSpPr>
        <p:spPr>
          <a:xfrm>
            <a:off x="4114800" y="6492240"/>
            <a:ext cx="914400" cy="182880"/>
          </a:xfrm>
        </p:spPr>
        <p:txBody>
          <a:bodyPr/>
          <a:lstStyle/>
          <a:p>
            <a:pPr algn="ctr"/>
            <a:fld id="{6A21C74D-32CA-4538-90C8-4115AA589383}" type="slidenum">
              <a:rPr lang="en-US" smtClean="0"/>
              <a:pPr algn="ctr"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1485" y="6400453"/>
            <a:ext cx="1280160" cy="3264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80" name="Working Draft Text" hidden="1"/>
          <p:cNvSpPr txBox="1">
            <a:spLocks noChangeArrowheads="1"/>
          </p:cNvSpPr>
          <p:nvPr/>
        </p:nvSpPr>
        <p:spPr bwMode="auto">
          <a:xfrm>
            <a:off x="685800" y="61913"/>
            <a:ext cx="9842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en-US" sz="900" b="1" dirty="0" smtClean="0">
                <a:solidFill>
                  <a:srgbClr val="000000"/>
                </a:solidFill>
                <a:cs typeface="Arial" charset="0"/>
              </a:rPr>
              <a:t>WORKING DRAFT</a:t>
            </a:r>
          </a:p>
        </p:txBody>
      </p:sp>
      <p:sp>
        <p:nvSpPr>
          <p:cNvPr id="79882" name="McK Document type" hidden="1"/>
          <p:cNvSpPr txBox="1">
            <a:spLocks noChangeArrowheads="1"/>
          </p:cNvSpPr>
          <p:nvPr/>
        </p:nvSpPr>
        <p:spPr bwMode="auto">
          <a:xfrm>
            <a:off x="685800" y="4973638"/>
            <a:ext cx="493553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Document type</a:t>
            </a:r>
          </a:p>
        </p:txBody>
      </p:sp>
      <p:sp>
        <p:nvSpPr>
          <p:cNvPr id="79883" name="McK Date" hidden="1"/>
          <p:cNvSpPr txBox="1">
            <a:spLocks noChangeArrowheads="1"/>
          </p:cNvSpPr>
          <p:nvPr/>
        </p:nvSpPr>
        <p:spPr bwMode="auto">
          <a:xfrm>
            <a:off x="685800" y="5243513"/>
            <a:ext cx="493553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Date</a:t>
            </a:r>
          </a:p>
        </p:txBody>
      </p:sp>
      <p:sp>
        <p:nvSpPr>
          <p:cNvPr id="79886" name="Working Draft" hidden="1"/>
          <p:cNvSpPr txBox="1">
            <a:spLocks noChangeArrowheads="1"/>
          </p:cNvSpPr>
          <p:nvPr/>
        </p:nvSpPr>
        <p:spPr bwMode="auto">
          <a:xfrm>
            <a:off x="685800" y="217488"/>
            <a:ext cx="29591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en-US" sz="900" dirty="0" smtClean="0">
                <a:solidFill>
                  <a:srgbClr val="000000"/>
                </a:solidFill>
                <a:cs typeface="Arial" charset="0"/>
              </a:rPr>
              <a:t>Last Modified 10/7/2010 10:21:20 PM India Standard Time</a:t>
            </a:r>
          </a:p>
        </p:txBody>
      </p:sp>
      <p:sp>
        <p:nvSpPr>
          <p:cNvPr id="79887" name="Printed" hidden="1"/>
          <p:cNvSpPr txBox="1">
            <a:spLocks noChangeArrowheads="1"/>
          </p:cNvSpPr>
          <p:nvPr/>
        </p:nvSpPr>
        <p:spPr bwMode="auto">
          <a:xfrm>
            <a:off x="685800" y="374650"/>
            <a:ext cx="3619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en-GB" sz="900" dirty="0" smtClean="0">
                <a:solidFill>
                  <a:srgbClr val="000000"/>
                </a:solidFill>
                <a:cs typeface="Arial" charset="0"/>
              </a:rPr>
              <a:t>Printed 10/7/2010 9:11:42 PM India Standard Time</a:t>
            </a:r>
            <a:endParaRPr lang="en-US" sz="900" dirty="0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9907" name="doc id"/>
          <p:cNvSpPr txBox="1">
            <a:spLocks noChangeArrowheads="1"/>
          </p:cNvSpPr>
          <p:nvPr/>
        </p:nvSpPr>
        <p:spPr bwMode="auto">
          <a:xfrm>
            <a:off x="8934450" y="-201613"/>
            <a:ext cx="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/>
            <a:endParaRPr lang="ru-RU" sz="800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" name="Date Placeholder 5"/>
          <p:cNvSpPr>
            <a:spLocks noGrp="1"/>
          </p:cNvSpPr>
          <p:nvPr>
            <p:ph type="dt" sz="half" idx="14"/>
          </p:nvPr>
        </p:nvSpPr>
        <p:spPr>
          <a:xfrm>
            <a:off x="5091305" y="6492240"/>
            <a:ext cx="2133600" cy="182880"/>
          </a:xfrm>
        </p:spPr>
        <p:txBody>
          <a:bodyPr/>
          <a:lstStyle/>
          <a:p>
            <a:pPr algn="r"/>
            <a:fld id="{994E21A8-BDAE-46D5-8B35-876892D2E8F6}" type="datetime2">
              <a:rPr lang="en-US" smtClean="0"/>
              <a:t>Wednesday, April 04, 2012</a:t>
            </a:fld>
            <a:endParaRPr lang="en-US" dirty="0"/>
          </a:p>
        </p:txBody>
      </p:sp>
      <p:sp>
        <p:nvSpPr>
          <p:cNvPr id="17" name="Footer Placeholder 6"/>
          <p:cNvSpPr>
            <a:spLocks noGrp="1"/>
          </p:cNvSpPr>
          <p:nvPr>
            <p:ph type="ftr" sz="quarter" idx="15"/>
          </p:nvPr>
        </p:nvSpPr>
        <p:spPr>
          <a:xfrm>
            <a:off x="212320" y="6492240"/>
            <a:ext cx="2895600" cy="182880"/>
          </a:xfrm>
        </p:spPr>
        <p:txBody>
          <a:bodyPr/>
          <a:lstStyle/>
          <a:p>
            <a:pPr algn="l"/>
            <a:r>
              <a:rPr lang="en-US" smtClean="0"/>
              <a:t>DRAFT - for discussion purposes</a:t>
            </a:r>
            <a:endParaRPr lang="en-US" dirty="0"/>
          </a:p>
        </p:txBody>
      </p:sp>
      <p:sp>
        <p:nvSpPr>
          <p:cNvPr id="18" name="Slide Number Placeholder 9"/>
          <p:cNvSpPr>
            <a:spLocks noGrp="1"/>
          </p:cNvSpPr>
          <p:nvPr>
            <p:ph type="sldNum" sz="quarter" idx="16"/>
          </p:nvPr>
        </p:nvSpPr>
        <p:spPr>
          <a:xfrm>
            <a:off x="4114800" y="6492240"/>
            <a:ext cx="914400" cy="182880"/>
          </a:xfrm>
        </p:spPr>
        <p:txBody>
          <a:bodyPr/>
          <a:lstStyle/>
          <a:p>
            <a:pPr algn="ctr"/>
            <a:fld id="{6A21C74D-32CA-4538-90C8-4115AA589383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9" name="Title Placeholder 1"/>
          <p:cNvSpPr>
            <a:spLocks noGrp="1"/>
          </p:cNvSpPr>
          <p:nvPr>
            <p:ph type="ctrTitle"/>
          </p:nvPr>
        </p:nvSpPr>
        <p:spPr bwMode="auto">
          <a:xfrm>
            <a:off x="685800" y="3325495"/>
            <a:ext cx="7315200" cy="492443"/>
          </a:xfrm>
        </p:spPr>
        <p:txBody>
          <a:bodyPr anchor="t"/>
          <a:lstStyle>
            <a:lvl1pPr>
              <a:defRPr sz="3200" b="1" smtClean="0">
                <a:solidFill>
                  <a:srgbClr val="002060"/>
                </a:solidFill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20" name="Text Placeholder 2"/>
          <p:cNvSpPr>
            <a:spLocks noGrp="1"/>
          </p:cNvSpPr>
          <p:nvPr>
            <p:ph type="subTitle" idx="1"/>
          </p:nvPr>
        </p:nvSpPr>
        <p:spPr bwMode="auto">
          <a:xfrm>
            <a:off x="685800" y="4273550"/>
            <a:ext cx="7315200" cy="244475"/>
          </a:xfrm>
        </p:spPr>
        <p:txBody>
          <a:bodyPr/>
          <a:lstStyle>
            <a:lvl1pPr>
              <a:defRPr smtClean="0">
                <a:latin typeface="Calibri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21" name="TextBox 20"/>
          <p:cNvSpPr txBox="1"/>
          <p:nvPr userDrawn="1"/>
        </p:nvSpPr>
        <p:spPr>
          <a:xfrm>
            <a:off x="683581" y="4864963"/>
            <a:ext cx="2556769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AE3630E-BA23-4072-8FC4-0BC0C9BD9A17}" type="datetime2">
              <a:rPr lang="en-US" sz="1400" b="0" smtClean="0"/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Wednesday, April 04, 2012</a:t>
            </a:fld>
            <a:endParaRPr lang="en-US" sz="1400" b="0" dirty="0" smtClean="0"/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8824" y="4864963"/>
            <a:ext cx="1505715" cy="161849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449567"/>
            <a:ext cx="5715000" cy="145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67797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CCB17-4B00-46B6-8CBC-BD240A96A5F1}" type="datetimeFigureOut">
              <a:rPr lang="en-US" smtClean="0"/>
              <a:pPr/>
              <a:t>4/4/2012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F4BAD-52FD-4A5A-AE66-35B5700A74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945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McK 2. Slide Title"/>
          <p:cNvSpPr>
            <a:spLocks noGrp="1"/>
          </p:cNvSpPr>
          <p:nvPr>
            <p:ph type="title"/>
          </p:nvPr>
        </p:nvSpPr>
        <p:spPr bwMode="gray">
          <a:xfrm>
            <a:off x="190500" y="242888"/>
            <a:ext cx="87423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66564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195863" y="821738"/>
            <a:ext cx="4610100" cy="122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2"/>
          </p:nvPr>
        </p:nvSpPr>
        <p:spPr>
          <a:xfrm>
            <a:off x="5091305" y="649224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r"/>
            <a:fld id="{600E0A93-4206-4D28-96FA-2CCAD11D5FF2}" type="datetime2">
              <a:rPr lang="en-US" smtClean="0"/>
              <a:t>Wednesday, April 04, 2012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3"/>
          </p:nvPr>
        </p:nvSpPr>
        <p:spPr>
          <a:xfrm>
            <a:off x="212320" y="6492240"/>
            <a:ext cx="28956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/>
            <a:r>
              <a:rPr lang="en-US" dirty="0" smtClean="0"/>
              <a:t>DRAFT - for discussion purposes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>
          <a:xfrm>
            <a:off x="4114800" y="6492240"/>
            <a:ext cx="914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ctr"/>
            <a:fld id="{6A21C74D-32CA-4538-90C8-4115AA589383}" type="slidenum">
              <a:rPr lang="en-US" smtClean="0"/>
              <a:pPr algn="ctr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9" r:id="rId2"/>
    <p:sldLayoutId id="2147483760" r:id="rId3"/>
    <p:sldLayoutId id="2147483761" r:id="rId4"/>
    <p:sldLayoutId id="2147483762" r:id="rId5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193675" indent="-19208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-26193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14363" indent="-1555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746125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325495"/>
            <a:ext cx="7315200" cy="984885"/>
          </a:xfrm>
        </p:spPr>
        <p:txBody>
          <a:bodyPr/>
          <a:lstStyle/>
          <a:p>
            <a:r>
              <a:rPr lang="en-US" dirty="0" smtClean="0"/>
              <a:t>Adult Education Instruction at Off-campus Locations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Strategy for forging community partnerships that promote student success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242888"/>
            <a:ext cx="8742363" cy="738664"/>
          </a:xfrm>
        </p:spPr>
        <p:txBody>
          <a:bodyPr/>
          <a:lstStyle/>
          <a:p>
            <a:r>
              <a:rPr lang="en-US" dirty="0" smtClean="0"/>
              <a:t>This year Reinvention undertook analysis of our off-campus facilities as part of the broader effort to progress on Goal Number Four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r"/>
            <a:fld id="{994E21A8-BDAE-46D5-8B35-876892D2E8F6}" type="datetime2">
              <a:rPr lang="en-US" smtClean="0">
                <a:solidFill>
                  <a:prstClr val="white">
                    <a:lumMod val="50000"/>
                  </a:prstClr>
                </a:solidFill>
              </a:rPr>
              <a:pPr algn="r"/>
              <a:t>Wednesday, April 04, 2012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prstClr val="white">
                    <a:lumMod val="50000"/>
                  </a:prstClr>
                </a:solidFill>
              </a:rPr>
              <a:t>DRAFT - for discussion purposes</a:t>
            </a:r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ctr"/>
            <a:fld id="{6A21C74D-32CA-4538-90C8-4115AA589383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 algn="ctr"/>
              <a:t>1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726698213"/>
              </p:ext>
            </p:extLst>
          </p:nvPr>
        </p:nvGraphicFramePr>
        <p:xfrm>
          <a:off x="213360" y="1116330"/>
          <a:ext cx="8782050" cy="51701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12319" y="6254461"/>
            <a:ext cx="8686800" cy="230832"/>
          </a:xfrm>
        </p:spPr>
        <p:txBody>
          <a:bodyPr/>
          <a:lstStyle/>
          <a:p>
            <a:r>
              <a:rPr lang="en-US" dirty="0" smtClean="0"/>
              <a:t>Source: Fall 2011 Enrollment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0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740727" y="736270"/>
            <a:ext cx="5403273" cy="2452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Title 1"/>
          <p:cNvSpPr txBox="1">
            <a:spLocks/>
          </p:cNvSpPr>
          <p:nvPr/>
        </p:nvSpPr>
        <p:spPr>
          <a:xfrm>
            <a:off x="190500" y="242888"/>
            <a:ext cx="8742363" cy="738664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 smtClean="0"/>
              <a:t>Reinvention wanted to visualize the location, affiliation and enrollment sizes for our off-campus locations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467595" y="6634163"/>
            <a:ext cx="581891" cy="2238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9098281" y="858911"/>
            <a:ext cx="152166" cy="59990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341197" y="1038927"/>
            <a:ext cx="12968954" cy="5672116"/>
            <a:chOff x="341197" y="1038927"/>
            <a:chExt cx="12968954" cy="5672116"/>
          </a:xfrm>
        </p:grpSpPr>
        <p:grpSp>
          <p:nvGrpSpPr>
            <p:cNvPr id="6" name="Group 5"/>
            <p:cNvGrpSpPr/>
            <p:nvPr/>
          </p:nvGrpSpPr>
          <p:grpSpPr>
            <a:xfrm>
              <a:off x="341197" y="1038927"/>
              <a:ext cx="12968954" cy="5595236"/>
              <a:chOff x="190500" y="650107"/>
              <a:chExt cx="12968954" cy="6222195"/>
            </a:xfrm>
          </p:grpSpPr>
          <p:grpSp>
            <p:nvGrpSpPr>
              <p:cNvPr id="4" name="Group 3"/>
              <p:cNvGrpSpPr/>
              <p:nvPr/>
            </p:nvGrpSpPr>
            <p:grpSpPr>
              <a:xfrm>
                <a:off x="190500" y="650107"/>
                <a:ext cx="12968954" cy="6222195"/>
                <a:chOff x="-4364884" y="123220"/>
                <a:chExt cx="14881534" cy="7076556"/>
              </a:xfrm>
            </p:grpSpPr>
            <p:grpSp>
              <p:nvGrpSpPr>
                <p:cNvPr id="2" name="Group 1031"/>
                <p:cNvGrpSpPr/>
                <p:nvPr/>
              </p:nvGrpSpPr>
              <p:grpSpPr>
                <a:xfrm>
                  <a:off x="-63128" y="123220"/>
                  <a:ext cx="10579778" cy="7076556"/>
                  <a:chOff x="456603" y="-2362200"/>
                  <a:chExt cx="50782937" cy="33967471"/>
                </a:xfrm>
              </p:grpSpPr>
              <p:pic>
                <p:nvPicPr>
                  <p:cNvPr id="1028" name="Picture 4" descr="http://kgsmith2.files.wordpress.com/2010/10/chicagocommunitymap.jpg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6603" y="-1154946"/>
                    <a:ext cx="28422600" cy="32760217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sp>
                <p:nvSpPr>
                  <p:cNvPr id="78" name="TextBox 77"/>
                  <p:cNvSpPr txBox="1"/>
                  <p:nvPr/>
                </p:nvSpPr>
                <p:spPr>
                  <a:xfrm>
                    <a:off x="50291588" y="25603630"/>
                    <a:ext cx="947952" cy="590933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200" dirty="0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E</a:t>
                    </a:r>
                    <a:endParaRPr lang="en-US" sz="200" dirty="0">
                      <a:solidFill>
                        <a:schemeClr val="bg2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79" name="TextBox 78"/>
                  <p:cNvSpPr txBox="1"/>
                  <p:nvPr/>
                </p:nvSpPr>
                <p:spPr>
                  <a:xfrm>
                    <a:off x="48739393" y="26051633"/>
                    <a:ext cx="963341" cy="590933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200" dirty="0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G</a:t>
                    </a:r>
                    <a:endParaRPr lang="en-US" sz="200" dirty="0">
                      <a:solidFill>
                        <a:schemeClr val="bg2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80" name="TextBox 79"/>
                  <p:cNvSpPr txBox="1"/>
                  <p:nvPr/>
                </p:nvSpPr>
                <p:spPr>
                  <a:xfrm>
                    <a:off x="49991871" y="25959329"/>
                    <a:ext cx="1071062" cy="590933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200" dirty="0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G/E</a:t>
                    </a:r>
                    <a:endParaRPr lang="en-US" sz="200" dirty="0">
                      <a:solidFill>
                        <a:schemeClr val="bg2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374" name="TextBox 373"/>
                  <p:cNvSpPr txBox="1"/>
                  <p:nvPr/>
                </p:nvSpPr>
                <p:spPr>
                  <a:xfrm>
                    <a:off x="15436291" y="12638974"/>
                    <a:ext cx="1979002" cy="88639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200" b="1" dirty="0" smtClean="0"/>
                      <a:t>St. Anthony Hospital</a:t>
                    </a:r>
                  </a:p>
                  <a:p>
                    <a:r>
                      <a:rPr lang="en-US" sz="200" b="1" dirty="0" smtClean="0"/>
                      <a:t>16</a:t>
                    </a:r>
                  </a:p>
                  <a:p>
                    <a:r>
                      <a:rPr lang="en-US" sz="200" b="1" dirty="0" smtClean="0"/>
                      <a:t>22.2 / NA</a:t>
                    </a:r>
                    <a:endParaRPr lang="en-US" sz="200" b="1" dirty="0"/>
                  </a:p>
                </p:txBody>
              </p:sp>
              <p:grpSp>
                <p:nvGrpSpPr>
                  <p:cNvPr id="5" name="Group 5"/>
                  <p:cNvGrpSpPr/>
                  <p:nvPr/>
                </p:nvGrpSpPr>
                <p:grpSpPr>
                  <a:xfrm>
                    <a:off x="10662975" y="7068286"/>
                    <a:ext cx="2248312" cy="886398"/>
                    <a:chOff x="13131479" y="7872926"/>
                    <a:chExt cx="2248312" cy="886398"/>
                  </a:xfrm>
                </p:grpSpPr>
                <p:sp>
                  <p:nvSpPr>
                    <p:cNvPr id="414" name="Oval 413"/>
                    <p:cNvSpPr>
                      <a:spLocks noChangeAspect="1"/>
                    </p:cNvSpPr>
                    <p:nvPr/>
                  </p:nvSpPr>
                  <p:spPr>
                    <a:xfrm>
                      <a:off x="14561175" y="8200273"/>
                      <a:ext cx="423452" cy="398649"/>
                    </a:xfrm>
                    <a:prstGeom prst="ellipse">
                      <a:avLst/>
                    </a:prstGeom>
                    <a:solidFill>
                      <a:schemeClr val="bg2">
                        <a:lumMod val="50000"/>
                      </a:schemeClr>
                    </a:solidFill>
                    <a:ln>
                      <a:solidFill>
                        <a:schemeClr val="bg2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6"/>
                    </a:lnRef>
                    <a:fillRef idx="3">
                      <a:schemeClr val="accent6"/>
                    </a:fillRef>
                    <a:effectRef idx="2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419" name="TextBox 418"/>
                    <p:cNvSpPr txBox="1"/>
                    <p:nvPr/>
                  </p:nvSpPr>
                  <p:spPr>
                    <a:xfrm>
                      <a:off x="13131479" y="7872926"/>
                      <a:ext cx="2248312" cy="88639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200" b="1" dirty="0" smtClean="0"/>
                        <a:t>Northwest Neighborhood</a:t>
                      </a:r>
                    </a:p>
                    <a:p>
                      <a:r>
                        <a:rPr lang="en-US" sz="200" b="1" dirty="0" smtClean="0"/>
                        <a:t>225</a:t>
                      </a:r>
                    </a:p>
                    <a:p>
                      <a:r>
                        <a:rPr lang="en-US" sz="200" b="1" dirty="0" smtClean="0"/>
                        <a:t>74.1 / 59</a:t>
                      </a:r>
                      <a:endParaRPr lang="en-US" sz="200" b="1" dirty="0"/>
                    </a:p>
                  </p:txBody>
                </p:sp>
              </p:grpSp>
              <p:grpSp>
                <p:nvGrpSpPr>
                  <p:cNvPr id="9" name="Group 42"/>
                  <p:cNvGrpSpPr/>
                  <p:nvPr/>
                </p:nvGrpSpPr>
                <p:grpSpPr>
                  <a:xfrm>
                    <a:off x="19503359" y="23833915"/>
                    <a:ext cx="1507843" cy="1034131"/>
                    <a:chOff x="16716388" y="6648012"/>
                    <a:chExt cx="1507843" cy="1034131"/>
                  </a:xfrm>
                </p:grpSpPr>
                <p:sp>
                  <p:nvSpPr>
                    <p:cNvPr id="478" name="Oval 477"/>
                    <p:cNvSpPr>
                      <a:spLocks noChangeAspect="1"/>
                    </p:cNvSpPr>
                    <p:nvPr/>
                  </p:nvSpPr>
                  <p:spPr>
                    <a:xfrm>
                      <a:off x="17690448" y="7281161"/>
                      <a:ext cx="199272" cy="187598"/>
                    </a:xfrm>
                    <a:prstGeom prst="ellipse">
                      <a:avLst/>
                    </a:prstGeom>
                    <a:solidFill>
                      <a:srgbClr val="7030A0"/>
                    </a:solidFill>
                    <a:ln>
                      <a:solidFill>
                        <a:schemeClr val="bg2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6"/>
                    </a:lnRef>
                    <a:fillRef idx="3">
                      <a:schemeClr val="accent6"/>
                    </a:fillRef>
                    <a:effectRef idx="2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479" name="TextBox 478"/>
                    <p:cNvSpPr txBox="1"/>
                    <p:nvPr/>
                  </p:nvSpPr>
                  <p:spPr>
                    <a:xfrm>
                      <a:off x="16716388" y="6648012"/>
                      <a:ext cx="1507843" cy="103413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endParaRPr lang="en-US" sz="200" b="1" dirty="0" smtClean="0"/>
                    </a:p>
                    <a:p>
                      <a:r>
                        <a:rPr lang="en-US" sz="200" b="1" dirty="0" smtClean="0"/>
                        <a:t>HRDI</a:t>
                      </a:r>
                    </a:p>
                    <a:p>
                      <a:r>
                        <a:rPr lang="en-US" sz="200" b="1" dirty="0" smtClean="0"/>
                        <a:t>51</a:t>
                      </a:r>
                    </a:p>
                    <a:p>
                      <a:r>
                        <a:rPr lang="en-US" sz="200" b="1" dirty="0" smtClean="0"/>
                        <a:t>33.3 / NA</a:t>
                      </a:r>
                      <a:endParaRPr lang="en-US" sz="200" b="1" dirty="0"/>
                    </a:p>
                  </p:txBody>
                </p:sp>
              </p:grpSp>
              <p:grpSp>
                <p:nvGrpSpPr>
                  <p:cNvPr id="10" name="Group 47"/>
                  <p:cNvGrpSpPr/>
                  <p:nvPr/>
                </p:nvGrpSpPr>
                <p:grpSpPr>
                  <a:xfrm>
                    <a:off x="15884877" y="3507599"/>
                    <a:ext cx="1686297" cy="1034130"/>
                    <a:chOff x="19330518" y="5705704"/>
                    <a:chExt cx="1686297" cy="1034130"/>
                  </a:xfrm>
                </p:grpSpPr>
                <p:sp>
                  <p:nvSpPr>
                    <p:cNvPr id="559" name="Oval 558"/>
                    <p:cNvSpPr>
                      <a:spLocks noChangeAspect="1"/>
                    </p:cNvSpPr>
                    <p:nvPr/>
                  </p:nvSpPr>
                  <p:spPr>
                    <a:xfrm>
                      <a:off x="19330518" y="6197041"/>
                      <a:ext cx="423451" cy="398649"/>
                    </a:xfrm>
                    <a:prstGeom prst="ellipse">
                      <a:avLst/>
                    </a:prstGeom>
                    <a:solidFill>
                      <a:schemeClr val="accent3">
                        <a:lumMod val="75000"/>
                      </a:schemeClr>
                    </a:solidFill>
                    <a:ln>
                      <a:solidFill>
                        <a:schemeClr val="bg2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6"/>
                    </a:lnRef>
                    <a:fillRef idx="3">
                      <a:schemeClr val="accent6"/>
                    </a:fillRef>
                    <a:effectRef idx="2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560" name="TextBox 559"/>
                    <p:cNvSpPr txBox="1"/>
                    <p:nvPr/>
                  </p:nvSpPr>
                  <p:spPr>
                    <a:xfrm>
                      <a:off x="19337891" y="5705704"/>
                      <a:ext cx="1678924" cy="1034130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200" b="1" dirty="0" smtClean="0"/>
                        <a:t>JVS Vocational </a:t>
                      </a:r>
                    </a:p>
                    <a:p>
                      <a:r>
                        <a:rPr lang="en-US" sz="200" b="1" dirty="0" smtClean="0"/>
                        <a:t>ESL Program</a:t>
                      </a:r>
                    </a:p>
                    <a:p>
                      <a:r>
                        <a:rPr lang="en-US" sz="200" b="1" dirty="0" smtClean="0"/>
                        <a:t>283</a:t>
                      </a:r>
                      <a:endParaRPr lang="en-US" sz="200" b="1" dirty="0"/>
                    </a:p>
                    <a:p>
                      <a:r>
                        <a:rPr lang="en-US" sz="200" b="1" dirty="0" smtClean="0"/>
                        <a:t>52.4 / 52</a:t>
                      </a:r>
                    </a:p>
                  </p:txBody>
                </p:sp>
              </p:grpSp>
              <p:grpSp>
                <p:nvGrpSpPr>
                  <p:cNvPr id="12" name="Group 46"/>
                  <p:cNvGrpSpPr/>
                  <p:nvPr/>
                </p:nvGrpSpPr>
                <p:grpSpPr>
                  <a:xfrm>
                    <a:off x="15595693" y="5290928"/>
                    <a:ext cx="2179056" cy="886396"/>
                    <a:chOff x="19435114" y="6238715"/>
                    <a:chExt cx="2179056" cy="886396"/>
                  </a:xfrm>
                </p:grpSpPr>
                <p:sp>
                  <p:nvSpPr>
                    <p:cNvPr id="563" name="TextBox 562"/>
                    <p:cNvSpPr txBox="1"/>
                    <p:nvPr/>
                  </p:nvSpPr>
                  <p:spPr>
                    <a:xfrm>
                      <a:off x="19435114" y="6238715"/>
                      <a:ext cx="2179056" cy="886396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200" b="1" dirty="0" smtClean="0"/>
                        <a:t>Christ Evangelical Luther</a:t>
                      </a:r>
                    </a:p>
                    <a:p>
                      <a:r>
                        <a:rPr lang="en-US" sz="200" b="1" dirty="0" smtClean="0"/>
                        <a:t>140</a:t>
                      </a:r>
                    </a:p>
                    <a:p>
                      <a:r>
                        <a:rPr lang="en-US" sz="200" b="1" dirty="0" smtClean="0"/>
                        <a:t>73.6 / 100</a:t>
                      </a:r>
                    </a:p>
                  </p:txBody>
                </p:sp>
                <p:sp>
                  <p:nvSpPr>
                    <p:cNvPr id="562" name="Oval 561"/>
                    <p:cNvSpPr>
                      <a:spLocks noChangeAspect="1"/>
                    </p:cNvSpPr>
                    <p:nvPr/>
                  </p:nvSpPr>
                  <p:spPr>
                    <a:xfrm>
                      <a:off x="19469827" y="6792596"/>
                      <a:ext cx="348725" cy="328301"/>
                    </a:xfrm>
                    <a:prstGeom prst="ellipse">
                      <a:avLst/>
                    </a:prstGeom>
                    <a:solidFill>
                      <a:schemeClr val="accent3">
                        <a:lumMod val="75000"/>
                      </a:schemeClr>
                    </a:solidFill>
                    <a:ln>
                      <a:solidFill>
                        <a:schemeClr val="bg2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6"/>
                    </a:lnRef>
                    <a:fillRef idx="3">
                      <a:schemeClr val="accent6"/>
                    </a:fillRef>
                    <a:effectRef idx="2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</p:grpSp>
              <p:sp>
                <p:nvSpPr>
                  <p:cNvPr id="596" name="TextBox 595"/>
                  <p:cNvSpPr txBox="1"/>
                  <p:nvPr/>
                </p:nvSpPr>
                <p:spPr>
                  <a:xfrm>
                    <a:off x="14143661" y="7142148"/>
                    <a:ext cx="2115293" cy="10341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endParaRPr lang="en-US" sz="200" b="1" dirty="0" smtClean="0"/>
                  </a:p>
                  <a:p>
                    <a:r>
                      <a:rPr lang="en-US" sz="200" b="1" dirty="0" smtClean="0"/>
                      <a:t>St</a:t>
                    </a:r>
                    <a:r>
                      <a:rPr lang="en-US" sz="200" b="1" dirty="0"/>
                      <a:t>. Hyacinth Church</a:t>
                    </a:r>
                  </a:p>
                  <a:p>
                    <a:r>
                      <a:rPr lang="en-US" sz="200" b="1" dirty="0"/>
                      <a:t>253</a:t>
                    </a:r>
                  </a:p>
                  <a:p>
                    <a:r>
                      <a:rPr lang="en-US" sz="200" b="1" dirty="0"/>
                      <a:t>92.5 / 98</a:t>
                    </a:r>
                  </a:p>
                </p:txBody>
              </p:sp>
              <p:grpSp>
                <p:nvGrpSpPr>
                  <p:cNvPr id="15" name="Group 34"/>
                  <p:cNvGrpSpPr/>
                  <p:nvPr/>
                </p:nvGrpSpPr>
                <p:grpSpPr>
                  <a:xfrm>
                    <a:off x="15907682" y="15995207"/>
                    <a:ext cx="2087875" cy="886396"/>
                    <a:chOff x="18435354" y="9908527"/>
                    <a:chExt cx="2087875" cy="886396"/>
                  </a:xfrm>
                </p:grpSpPr>
                <p:sp>
                  <p:nvSpPr>
                    <p:cNvPr id="598" name="Oval 597"/>
                    <p:cNvSpPr>
                      <a:spLocks noChangeAspect="1"/>
                    </p:cNvSpPr>
                    <p:nvPr/>
                  </p:nvSpPr>
                  <p:spPr>
                    <a:xfrm>
                      <a:off x="18435354" y="10196095"/>
                      <a:ext cx="348725" cy="328301"/>
                    </a:xfrm>
                    <a:prstGeom prst="ellipse">
                      <a:avLst/>
                    </a:prstGeom>
                    <a:solidFill>
                      <a:srgbClr val="C00000"/>
                    </a:solidFill>
                    <a:ln>
                      <a:solidFill>
                        <a:schemeClr val="bg2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6"/>
                    </a:lnRef>
                    <a:fillRef idx="3">
                      <a:schemeClr val="accent6"/>
                    </a:fillRef>
                    <a:effectRef idx="2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599" name="TextBox 598"/>
                    <p:cNvSpPr txBox="1"/>
                    <p:nvPr/>
                  </p:nvSpPr>
                  <p:spPr>
                    <a:xfrm>
                      <a:off x="18444196" y="9908527"/>
                      <a:ext cx="2079033" cy="886396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200" b="1" dirty="0" smtClean="0"/>
                        <a:t>Instituto Father Yermo</a:t>
                      </a:r>
                    </a:p>
                    <a:p>
                      <a:r>
                        <a:rPr lang="en-US" sz="200" b="1" dirty="0" smtClean="0"/>
                        <a:t>156</a:t>
                      </a:r>
                    </a:p>
                    <a:p>
                      <a:r>
                        <a:rPr lang="en-US" sz="200" b="1" dirty="0" smtClean="0"/>
                        <a:t>86.7 / 38</a:t>
                      </a:r>
                      <a:endParaRPr lang="en-US" sz="200" b="1" dirty="0"/>
                    </a:p>
                  </p:txBody>
                </p:sp>
              </p:grpSp>
              <p:grpSp>
                <p:nvGrpSpPr>
                  <p:cNvPr id="17" name="Group 33"/>
                  <p:cNvGrpSpPr/>
                  <p:nvPr/>
                </p:nvGrpSpPr>
                <p:grpSpPr>
                  <a:xfrm>
                    <a:off x="14649839" y="8357500"/>
                    <a:ext cx="1871280" cy="886396"/>
                    <a:chOff x="18090186" y="10585046"/>
                    <a:chExt cx="1871280" cy="886396"/>
                  </a:xfrm>
                </p:grpSpPr>
                <p:sp>
                  <p:nvSpPr>
                    <p:cNvPr id="601" name="Oval 600"/>
                    <p:cNvSpPr>
                      <a:spLocks noChangeAspect="1"/>
                    </p:cNvSpPr>
                    <p:nvPr/>
                  </p:nvSpPr>
                  <p:spPr>
                    <a:xfrm>
                      <a:off x="18255253" y="10888202"/>
                      <a:ext cx="273998" cy="257950"/>
                    </a:xfrm>
                    <a:prstGeom prst="ellipse">
                      <a:avLst/>
                    </a:prstGeom>
                    <a:solidFill>
                      <a:srgbClr val="C00000"/>
                    </a:solidFill>
                    <a:ln>
                      <a:solidFill>
                        <a:schemeClr val="bg2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6"/>
                    </a:lnRef>
                    <a:fillRef idx="3">
                      <a:schemeClr val="accent6"/>
                    </a:fillRef>
                    <a:effectRef idx="2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602" name="TextBox 601"/>
                    <p:cNvSpPr txBox="1"/>
                    <p:nvPr/>
                  </p:nvSpPr>
                  <p:spPr>
                    <a:xfrm>
                      <a:off x="18090186" y="10585046"/>
                      <a:ext cx="1871280" cy="886396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200" b="1" dirty="0"/>
                        <a:t>Mozart </a:t>
                      </a:r>
                      <a:r>
                        <a:rPr lang="en-US" sz="200" b="1" dirty="0" smtClean="0"/>
                        <a:t>Comm. Ctr.</a:t>
                      </a:r>
                      <a:endParaRPr lang="en-US" sz="200" b="1" dirty="0"/>
                    </a:p>
                    <a:p>
                      <a:r>
                        <a:rPr lang="en-US" sz="200" b="1" dirty="0"/>
                        <a:t>91</a:t>
                      </a:r>
                    </a:p>
                    <a:p>
                      <a:r>
                        <a:rPr lang="en-US" sz="200" b="1" dirty="0"/>
                        <a:t>83.1 / 38</a:t>
                      </a:r>
                    </a:p>
                  </p:txBody>
                </p:sp>
              </p:grpSp>
              <p:grpSp>
                <p:nvGrpSpPr>
                  <p:cNvPr id="18" name="Group 32"/>
                  <p:cNvGrpSpPr/>
                  <p:nvPr/>
                </p:nvGrpSpPr>
                <p:grpSpPr>
                  <a:xfrm>
                    <a:off x="19996817" y="11352422"/>
                    <a:ext cx="2409625" cy="886396"/>
                    <a:chOff x="18250253" y="10982541"/>
                    <a:chExt cx="2409625" cy="886396"/>
                  </a:xfrm>
                </p:grpSpPr>
                <p:sp>
                  <p:nvSpPr>
                    <p:cNvPr id="604" name="Oval 603"/>
                    <p:cNvSpPr>
                      <a:spLocks noChangeAspect="1"/>
                    </p:cNvSpPr>
                    <p:nvPr/>
                  </p:nvSpPr>
                  <p:spPr>
                    <a:xfrm>
                      <a:off x="18510720" y="11443355"/>
                      <a:ext cx="199272" cy="187598"/>
                    </a:xfrm>
                    <a:prstGeom prst="ellipse">
                      <a:avLst/>
                    </a:prstGeom>
                    <a:solidFill>
                      <a:srgbClr val="C00000"/>
                    </a:solidFill>
                    <a:ln>
                      <a:solidFill>
                        <a:schemeClr val="bg2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6"/>
                    </a:lnRef>
                    <a:fillRef idx="3">
                      <a:schemeClr val="accent6"/>
                    </a:fillRef>
                    <a:effectRef idx="2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605" name="TextBox 604"/>
                    <p:cNvSpPr txBox="1"/>
                    <p:nvPr/>
                  </p:nvSpPr>
                  <p:spPr>
                    <a:xfrm>
                      <a:off x="18250253" y="10982541"/>
                      <a:ext cx="2409625" cy="88639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00" b="1" dirty="0" smtClean="0"/>
                        <a:t>Metro Corrections Center</a:t>
                      </a:r>
                    </a:p>
                    <a:p>
                      <a:r>
                        <a:rPr lang="en-US" sz="200" b="1" dirty="0" smtClean="0"/>
                        <a:t>51</a:t>
                      </a:r>
                    </a:p>
                    <a:p>
                      <a:r>
                        <a:rPr lang="en-US" sz="200" b="1" dirty="0" smtClean="0"/>
                        <a:t>41.4 / NA  </a:t>
                      </a:r>
                      <a:endParaRPr lang="en-US" sz="200" b="1" dirty="0"/>
                    </a:p>
                  </p:txBody>
                </p:sp>
              </p:grpSp>
              <p:grpSp>
                <p:nvGrpSpPr>
                  <p:cNvPr id="20" name="Group 11"/>
                  <p:cNvGrpSpPr/>
                  <p:nvPr/>
                </p:nvGrpSpPr>
                <p:grpSpPr>
                  <a:xfrm>
                    <a:off x="14560023" y="18210892"/>
                    <a:ext cx="2125199" cy="886396"/>
                    <a:chOff x="19138204" y="9669659"/>
                    <a:chExt cx="2125199" cy="886396"/>
                  </a:xfrm>
                </p:grpSpPr>
                <p:sp>
                  <p:nvSpPr>
                    <p:cNvPr id="613" name="Oval 612"/>
                    <p:cNvSpPr>
                      <a:spLocks noChangeAspect="1"/>
                    </p:cNvSpPr>
                    <p:nvPr/>
                  </p:nvSpPr>
                  <p:spPr>
                    <a:xfrm>
                      <a:off x="19168602" y="10072004"/>
                      <a:ext cx="423451" cy="398649"/>
                    </a:xfrm>
                    <a:prstGeom prst="ellipse">
                      <a:avLst/>
                    </a:prstGeom>
                    <a:ln/>
                  </p:spPr>
                  <p:style>
                    <a:lnRef idx="1">
                      <a:schemeClr val="accent6"/>
                    </a:lnRef>
                    <a:fillRef idx="3">
                      <a:schemeClr val="accent6"/>
                    </a:fillRef>
                    <a:effectRef idx="2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614" name="TextBox 613"/>
                    <p:cNvSpPr txBox="1"/>
                    <p:nvPr/>
                  </p:nvSpPr>
                  <p:spPr>
                    <a:xfrm>
                      <a:off x="19138204" y="9669659"/>
                      <a:ext cx="2125199" cy="886396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200" b="1" dirty="0"/>
                        <a:t>Richard Lee Elementary</a:t>
                      </a:r>
                    </a:p>
                    <a:p>
                      <a:r>
                        <a:rPr lang="en-US" sz="200" b="1" dirty="0"/>
                        <a:t>260</a:t>
                      </a:r>
                    </a:p>
                    <a:p>
                      <a:r>
                        <a:rPr lang="en-US" sz="200" b="1" dirty="0"/>
                        <a:t>60 / 60</a:t>
                      </a:r>
                    </a:p>
                  </p:txBody>
                </p:sp>
              </p:grpSp>
              <p:grpSp>
                <p:nvGrpSpPr>
                  <p:cNvPr id="22" name="Group 12"/>
                  <p:cNvGrpSpPr/>
                  <p:nvPr/>
                </p:nvGrpSpPr>
                <p:grpSpPr>
                  <a:xfrm>
                    <a:off x="16885699" y="13025224"/>
                    <a:ext cx="1846071" cy="1034130"/>
                    <a:chOff x="19833401" y="9914383"/>
                    <a:chExt cx="1846071" cy="1034130"/>
                  </a:xfrm>
                </p:grpSpPr>
                <p:sp>
                  <p:nvSpPr>
                    <p:cNvPr id="616" name="Oval 615"/>
                    <p:cNvSpPr>
                      <a:spLocks noChangeAspect="1"/>
                    </p:cNvSpPr>
                    <p:nvPr/>
                  </p:nvSpPr>
                  <p:spPr>
                    <a:xfrm>
                      <a:off x="19951615" y="10125976"/>
                      <a:ext cx="348725" cy="328301"/>
                    </a:xfrm>
                    <a:prstGeom prst="ellipse">
                      <a:avLst/>
                    </a:prstGeom>
                    <a:ln/>
                  </p:spPr>
                  <p:style>
                    <a:lnRef idx="1">
                      <a:schemeClr val="accent6"/>
                    </a:lnRef>
                    <a:fillRef idx="3">
                      <a:schemeClr val="accent6"/>
                    </a:fillRef>
                    <a:effectRef idx="2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617" name="TextBox 616"/>
                    <p:cNvSpPr txBox="1"/>
                    <p:nvPr/>
                  </p:nvSpPr>
                  <p:spPr>
                    <a:xfrm>
                      <a:off x="19833401" y="9914383"/>
                      <a:ext cx="1846071" cy="103413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00" b="1" dirty="0" smtClean="0"/>
                        <a:t>El Valor – Reyes Ctr</a:t>
                      </a:r>
                    </a:p>
                    <a:p>
                      <a:r>
                        <a:rPr lang="en-US" sz="200" b="1" dirty="0" smtClean="0"/>
                        <a:t>124</a:t>
                      </a:r>
                    </a:p>
                    <a:p>
                      <a:r>
                        <a:rPr lang="en-US" sz="200" b="1" dirty="0" smtClean="0"/>
                        <a:t>61 / 64</a:t>
                      </a:r>
                      <a:endParaRPr lang="en-US" sz="200" b="1" dirty="0"/>
                    </a:p>
                  </p:txBody>
                </p:sp>
              </p:grpSp>
              <p:grpSp>
                <p:nvGrpSpPr>
                  <p:cNvPr id="24" name="Group 13"/>
                  <p:cNvGrpSpPr/>
                  <p:nvPr/>
                </p:nvGrpSpPr>
                <p:grpSpPr>
                  <a:xfrm>
                    <a:off x="16870631" y="12560940"/>
                    <a:ext cx="1792301" cy="886396"/>
                    <a:chOff x="19828596" y="10551971"/>
                    <a:chExt cx="1792301" cy="886396"/>
                  </a:xfrm>
                </p:grpSpPr>
                <p:sp>
                  <p:nvSpPr>
                    <p:cNvPr id="619" name="Oval 618"/>
                    <p:cNvSpPr>
                      <a:spLocks noChangeAspect="1"/>
                    </p:cNvSpPr>
                    <p:nvPr/>
                  </p:nvSpPr>
                  <p:spPr>
                    <a:xfrm>
                      <a:off x="19975428" y="11066343"/>
                      <a:ext cx="219451" cy="257952"/>
                    </a:xfrm>
                    <a:prstGeom prst="ellipse">
                      <a:avLst/>
                    </a:prstGeom>
                    <a:ln/>
                  </p:spPr>
                  <p:style>
                    <a:lnRef idx="1">
                      <a:schemeClr val="accent6"/>
                    </a:lnRef>
                    <a:fillRef idx="3">
                      <a:schemeClr val="accent6"/>
                    </a:fillRef>
                    <a:effectRef idx="2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620" name="TextBox 619"/>
                    <p:cNvSpPr txBox="1"/>
                    <p:nvPr/>
                  </p:nvSpPr>
                  <p:spPr>
                    <a:xfrm>
                      <a:off x="19828596" y="10551971"/>
                      <a:ext cx="1792301" cy="88639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00" b="1" dirty="0" smtClean="0"/>
                        <a:t>Clemente Orozco</a:t>
                      </a:r>
                    </a:p>
                    <a:p>
                      <a:r>
                        <a:rPr lang="en-US" sz="200" b="1" dirty="0" smtClean="0"/>
                        <a:t>72</a:t>
                      </a:r>
                    </a:p>
                    <a:p>
                      <a:r>
                        <a:rPr lang="en-US" sz="200" b="1" dirty="0" smtClean="0"/>
                        <a:t>78.7 / 13</a:t>
                      </a:r>
                      <a:endParaRPr lang="en-US" sz="200" b="1" dirty="0"/>
                    </a:p>
                  </p:txBody>
                </p:sp>
              </p:grpSp>
              <p:grpSp>
                <p:nvGrpSpPr>
                  <p:cNvPr id="28" name="Group 66"/>
                  <p:cNvGrpSpPr/>
                  <p:nvPr/>
                </p:nvGrpSpPr>
                <p:grpSpPr>
                  <a:xfrm>
                    <a:off x="14478909" y="19509626"/>
                    <a:ext cx="1586592" cy="903657"/>
                    <a:chOff x="30262675" y="5710890"/>
                    <a:chExt cx="1481108" cy="903657"/>
                  </a:xfrm>
                </p:grpSpPr>
                <p:sp>
                  <p:nvSpPr>
                    <p:cNvPr id="330" name="Rectangle 329"/>
                    <p:cNvSpPr/>
                    <p:nvPr/>
                  </p:nvSpPr>
                  <p:spPr>
                    <a:xfrm>
                      <a:off x="30426352" y="5804058"/>
                      <a:ext cx="1077686" cy="810489"/>
                    </a:xfrm>
                    <a:prstGeom prst="rect">
                      <a:avLst/>
                    </a:prstGeom>
                    <a:ln>
                      <a:solidFill>
                        <a:schemeClr val="accent6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2"/>
                    </a:lnRef>
                    <a:fillRef idx="1">
                      <a:schemeClr val="lt1"/>
                    </a:fillRef>
                    <a:effectRef idx="0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200" dirty="0" smtClean="0"/>
                    </a:p>
                  </p:txBody>
                </p:sp>
                <p:sp>
                  <p:nvSpPr>
                    <p:cNvPr id="626" name="TextBox 625"/>
                    <p:cNvSpPr txBox="1"/>
                    <p:nvPr/>
                  </p:nvSpPr>
                  <p:spPr>
                    <a:xfrm>
                      <a:off x="30262675" y="5710890"/>
                      <a:ext cx="1481108" cy="886396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200" b="1" dirty="0" smtClean="0"/>
                        <a:t>Daley College</a:t>
                      </a:r>
                    </a:p>
                    <a:p>
                      <a:r>
                        <a:rPr lang="en-US" sz="200" b="1" dirty="0" smtClean="0"/>
                        <a:t>4492</a:t>
                      </a:r>
                    </a:p>
                    <a:p>
                      <a:r>
                        <a:rPr lang="en-US" sz="200" b="1" dirty="0" smtClean="0"/>
                        <a:t>63 / 63</a:t>
                      </a:r>
                      <a:endParaRPr lang="en-US" sz="200" b="1" dirty="0"/>
                    </a:p>
                  </p:txBody>
                </p:sp>
              </p:grpSp>
              <p:grpSp>
                <p:nvGrpSpPr>
                  <p:cNvPr id="31" name="Group 67"/>
                  <p:cNvGrpSpPr/>
                  <p:nvPr/>
                </p:nvGrpSpPr>
                <p:grpSpPr>
                  <a:xfrm>
                    <a:off x="11097675" y="11459090"/>
                    <a:ext cx="3270807" cy="886397"/>
                    <a:chOff x="31162665" y="5203895"/>
                    <a:chExt cx="3270807" cy="886397"/>
                  </a:xfrm>
                </p:grpSpPr>
                <p:sp>
                  <p:nvSpPr>
                    <p:cNvPr id="627" name="Rectangle 626"/>
                    <p:cNvSpPr/>
                    <p:nvPr/>
                  </p:nvSpPr>
                  <p:spPr>
                    <a:xfrm>
                      <a:off x="33028771" y="5227233"/>
                      <a:ext cx="1404701" cy="665165"/>
                    </a:xfrm>
                    <a:prstGeom prst="rect">
                      <a:avLst/>
                    </a:prstGeom>
                    <a:ln>
                      <a:solidFill>
                        <a:srgbClr val="C00000"/>
                      </a:solidFill>
                    </a:ln>
                  </p:spPr>
                  <p:style>
                    <a:lnRef idx="2">
                      <a:schemeClr val="accent2"/>
                    </a:lnRef>
                    <a:fillRef idx="1">
                      <a:schemeClr val="lt1"/>
                    </a:fillRef>
                    <a:effectRef idx="0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200" dirty="0" smtClean="0"/>
                    </a:p>
                  </p:txBody>
                </p:sp>
                <p:sp>
                  <p:nvSpPr>
                    <p:cNvPr id="628" name="TextBox 627"/>
                    <p:cNvSpPr txBox="1"/>
                    <p:nvPr/>
                  </p:nvSpPr>
                  <p:spPr>
                    <a:xfrm>
                      <a:off x="31162665" y="5203895"/>
                      <a:ext cx="1894368" cy="88639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200" b="1" dirty="0" smtClean="0"/>
                        <a:t>West Side Learning</a:t>
                      </a:r>
                    </a:p>
                    <a:p>
                      <a:r>
                        <a:rPr lang="en-US" sz="200" b="1" dirty="0" smtClean="0"/>
                        <a:t>842</a:t>
                      </a:r>
                    </a:p>
                    <a:p>
                      <a:r>
                        <a:rPr lang="en-US" sz="200" b="1" dirty="0" smtClean="0"/>
                        <a:t>42.2 / 23</a:t>
                      </a:r>
                      <a:endParaRPr lang="en-US" sz="200" b="1" dirty="0"/>
                    </a:p>
                  </p:txBody>
                </p:sp>
              </p:grpSp>
              <p:grpSp>
                <p:nvGrpSpPr>
                  <p:cNvPr id="736" name="Group 632"/>
                  <p:cNvGrpSpPr/>
                  <p:nvPr/>
                </p:nvGrpSpPr>
                <p:grpSpPr>
                  <a:xfrm>
                    <a:off x="16356924" y="13637062"/>
                    <a:ext cx="1786646" cy="886396"/>
                    <a:chOff x="32594227" y="4583050"/>
                    <a:chExt cx="1786646" cy="886396"/>
                  </a:xfrm>
                </p:grpSpPr>
                <p:sp>
                  <p:nvSpPr>
                    <p:cNvPr id="634" name="Rectangle 633"/>
                    <p:cNvSpPr/>
                    <p:nvPr/>
                  </p:nvSpPr>
                  <p:spPr>
                    <a:xfrm>
                      <a:off x="32860147" y="4744608"/>
                      <a:ext cx="1294094" cy="563275"/>
                    </a:xfrm>
                    <a:prstGeom prst="rect">
                      <a:avLst/>
                    </a:prstGeom>
                    <a:ln>
                      <a:solidFill>
                        <a:schemeClr val="accent6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2"/>
                    </a:lnRef>
                    <a:fillRef idx="1">
                      <a:schemeClr val="lt1"/>
                    </a:fillRef>
                    <a:effectRef idx="0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200" dirty="0" smtClean="0"/>
                    </a:p>
                  </p:txBody>
                </p:sp>
                <p:sp>
                  <p:nvSpPr>
                    <p:cNvPr id="635" name="TextBox 634"/>
                    <p:cNvSpPr txBox="1"/>
                    <p:nvPr/>
                  </p:nvSpPr>
                  <p:spPr>
                    <a:xfrm>
                      <a:off x="32594227" y="4583050"/>
                      <a:ext cx="1786646" cy="886396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200" b="1" dirty="0" smtClean="0"/>
                        <a:t>Arturo Velasquez</a:t>
                      </a:r>
                    </a:p>
                    <a:p>
                      <a:r>
                        <a:rPr lang="en-US" sz="200" b="1" dirty="0" smtClean="0"/>
                        <a:t>2615</a:t>
                      </a:r>
                    </a:p>
                    <a:p>
                      <a:r>
                        <a:rPr lang="en-US" sz="200" b="1" dirty="0" smtClean="0"/>
                        <a:t>67 / 75</a:t>
                      </a:r>
                      <a:endParaRPr lang="en-US" sz="200" b="1" dirty="0"/>
                    </a:p>
                  </p:txBody>
                </p:sp>
              </p:grpSp>
              <p:sp>
                <p:nvSpPr>
                  <p:cNvPr id="636" name="TextBox 635"/>
                  <p:cNvSpPr txBox="1"/>
                  <p:nvPr/>
                </p:nvSpPr>
                <p:spPr>
                  <a:xfrm>
                    <a:off x="35281061" y="9774007"/>
                    <a:ext cx="886709" cy="590933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endParaRPr lang="en-US" sz="200" b="1" dirty="0"/>
                  </a:p>
                </p:txBody>
              </p:sp>
              <p:grpSp>
                <p:nvGrpSpPr>
                  <p:cNvPr id="739" name="Group 636"/>
                  <p:cNvGrpSpPr/>
                  <p:nvPr/>
                </p:nvGrpSpPr>
                <p:grpSpPr>
                  <a:xfrm>
                    <a:off x="17939076" y="13031820"/>
                    <a:ext cx="1542494" cy="1034132"/>
                    <a:chOff x="20099840" y="9806517"/>
                    <a:chExt cx="1542494" cy="1034132"/>
                  </a:xfrm>
                </p:grpSpPr>
                <p:sp>
                  <p:nvSpPr>
                    <p:cNvPr id="638" name="Oval 637"/>
                    <p:cNvSpPr>
                      <a:spLocks noChangeAspect="1"/>
                    </p:cNvSpPr>
                    <p:nvPr/>
                  </p:nvSpPr>
                  <p:spPr>
                    <a:xfrm>
                      <a:off x="20304334" y="9881551"/>
                      <a:ext cx="348725" cy="328301"/>
                    </a:xfrm>
                    <a:prstGeom prst="ellipse">
                      <a:avLst/>
                    </a:prstGeom>
                    <a:ln/>
                  </p:spPr>
                  <p:style>
                    <a:lnRef idx="1">
                      <a:schemeClr val="accent6"/>
                    </a:lnRef>
                    <a:fillRef idx="3">
                      <a:schemeClr val="accent6"/>
                    </a:fillRef>
                    <a:effectRef idx="2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639" name="TextBox 638"/>
                    <p:cNvSpPr txBox="1"/>
                    <p:nvPr/>
                  </p:nvSpPr>
                  <p:spPr>
                    <a:xfrm>
                      <a:off x="20099840" y="9806517"/>
                      <a:ext cx="1542494" cy="10341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00" b="1" dirty="0"/>
                        <a:t>Manuel Perez</a:t>
                      </a:r>
                    </a:p>
                    <a:p>
                      <a:r>
                        <a:rPr lang="en-US" sz="200" b="1" dirty="0"/>
                        <a:t>119</a:t>
                      </a:r>
                    </a:p>
                    <a:p>
                      <a:r>
                        <a:rPr lang="en-US" sz="200" b="1" dirty="0"/>
                        <a:t>54.2 / 76</a:t>
                      </a:r>
                    </a:p>
                  </p:txBody>
                </p:sp>
              </p:grpSp>
              <p:grpSp>
                <p:nvGrpSpPr>
                  <p:cNvPr id="742" name="Group 639"/>
                  <p:cNvGrpSpPr/>
                  <p:nvPr/>
                </p:nvGrpSpPr>
                <p:grpSpPr>
                  <a:xfrm>
                    <a:off x="14067463" y="14165588"/>
                    <a:ext cx="1717392" cy="886396"/>
                    <a:chOff x="19339265" y="10075092"/>
                    <a:chExt cx="1717392" cy="886396"/>
                  </a:xfrm>
                </p:grpSpPr>
                <p:sp>
                  <p:nvSpPr>
                    <p:cNvPr id="641" name="Oval 640"/>
                    <p:cNvSpPr>
                      <a:spLocks noChangeAspect="1"/>
                    </p:cNvSpPr>
                    <p:nvPr/>
                  </p:nvSpPr>
                  <p:spPr>
                    <a:xfrm>
                      <a:off x="19483102" y="10234563"/>
                      <a:ext cx="348725" cy="328300"/>
                    </a:xfrm>
                    <a:prstGeom prst="ellipse">
                      <a:avLst/>
                    </a:prstGeom>
                    <a:ln/>
                  </p:spPr>
                  <p:style>
                    <a:lnRef idx="1">
                      <a:schemeClr val="accent6"/>
                    </a:lnRef>
                    <a:fillRef idx="3">
                      <a:schemeClr val="accent6"/>
                    </a:fillRef>
                    <a:effectRef idx="2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642" name="TextBox 641"/>
                    <p:cNvSpPr txBox="1"/>
                    <p:nvPr/>
                  </p:nvSpPr>
                  <p:spPr>
                    <a:xfrm>
                      <a:off x="19339265" y="10075092"/>
                      <a:ext cx="1717392" cy="886396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200" b="1" dirty="0" smtClean="0"/>
                        <a:t>Piotrowski Park</a:t>
                      </a:r>
                      <a:endParaRPr lang="en-US" sz="200" b="1" dirty="0"/>
                    </a:p>
                    <a:p>
                      <a:r>
                        <a:rPr lang="en-US" sz="200" b="1" dirty="0" smtClean="0"/>
                        <a:t>103</a:t>
                      </a:r>
                      <a:endParaRPr lang="en-US" sz="200" b="1" dirty="0"/>
                    </a:p>
                    <a:p>
                      <a:r>
                        <a:rPr lang="en-US" sz="200" b="1" dirty="0" smtClean="0"/>
                        <a:t>61.9 </a:t>
                      </a:r>
                      <a:r>
                        <a:rPr lang="en-US" sz="200" b="1" dirty="0"/>
                        <a:t>/ </a:t>
                      </a:r>
                      <a:r>
                        <a:rPr lang="en-US" sz="200" b="1" dirty="0" smtClean="0"/>
                        <a:t>42</a:t>
                      </a:r>
                      <a:endParaRPr lang="en-US" sz="200" b="1" dirty="0"/>
                    </a:p>
                  </p:txBody>
                </p:sp>
              </p:grpSp>
              <p:grpSp>
                <p:nvGrpSpPr>
                  <p:cNvPr id="748" name="Group 648"/>
                  <p:cNvGrpSpPr/>
                  <p:nvPr/>
                </p:nvGrpSpPr>
                <p:grpSpPr>
                  <a:xfrm>
                    <a:off x="18551890" y="18108464"/>
                    <a:ext cx="2025167" cy="886397"/>
                    <a:chOff x="30252922" y="5451035"/>
                    <a:chExt cx="2025167" cy="886397"/>
                  </a:xfrm>
                </p:grpSpPr>
                <p:sp>
                  <p:nvSpPr>
                    <p:cNvPr id="650" name="Rectangle 649"/>
                    <p:cNvSpPr/>
                    <p:nvPr/>
                  </p:nvSpPr>
                  <p:spPr>
                    <a:xfrm>
                      <a:off x="30404108" y="5603469"/>
                      <a:ext cx="1556985" cy="636485"/>
                    </a:xfrm>
                    <a:prstGeom prst="rect">
                      <a:avLst/>
                    </a:prstGeom>
                    <a:ln>
                      <a:solidFill>
                        <a:schemeClr val="accent2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2"/>
                    </a:lnRef>
                    <a:fillRef idx="1">
                      <a:schemeClr val="lt1"/>
                    </a:fillRef>
                    <a:effectRef idx="0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200" dirty="0" smtClean="0"/>
                    </a:p>
                  </p:txBody>
                </p:sp>
                <p:sp>
                  <p:nvSpPr>
                    <p:cNvPr id="651" name="TextBox 650"/>
                    <p:cNvSpPr txBox="1"/>
                    <p:nvPr/>
                  </p:nvSpPr>
                  <p:spPr>
                    <a:xfrm>
                      <a:off x="30252922" y="5451035"/>
                      <a:ext cx="2025167" cy="88639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200" b="1" dirty="0" smtClean="0"/>
                        <a:t>Kennedy-King College</a:t>
                      </a:r>
                    </a:p>
                    <a:p>
                      <a:r>
                        <a:rPr lang="en-US" sz="200" b="1" dirty="0" smtClean="0"/>
                        <a:t>2292</a:t>
                      </a:r>
                    </a:p>
                    <a:p>
                      <a:r>
                        <a:rPr lang="en-US" sz="200" b="1" dirty="0" smtClean="0"/>
                        <a:t>32.1 / 40</a:t>
                      </a:r>
                      <a:endParaRPr lang="en-US" sz="200" b="1" dirty="0"/>
                    </a:p>
                  </p:txBody>
                </p:sp>
              </p:grpSp>
              <p:grpSp>
                <p:nvGrpSpPr>
                  <p:cNvPr id="751" name="Group 651"/>
                  <p:cNvGrpSpPr/>
                  <p:nvPr/>
                </p:nvGrpSpPr>
                <p:grpSpPr>
                  <a:xfrm>
                    <a:off x="19793776" y="15242561"/>
                    <a:ext cx="1825114" cy="886397"/>
                    <a:chOff x="33393970" y="5057156"/>
                    <a:chExt cx="1825114" cy="886397"/>
                  </a:xfrm>
                </p:grpSpPr>
                <p:sp>
                  <p:nvSpPr>
                    <p:cNvPr id="653" name="Rectangle 652"/>
                    <p:cNvSpPr/>
                    <p:nvPr/>
                  </p:nvSpPr>
                  <p:spPr>
                    <a:xfrm>
                      <a:off x="33597010" y="5097226"/>
                      <a:ext cx="1407874" cy="734391"/>
                    </a:xfrm>
                    <a:prstGeom prst="rect">
                      <a:avLst/>
                    </a:prstGeom>
                    <a:ln>
                      <a:solidFill>
                        <a:schemeClr val="accent2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2"/>
                    </a:lnRef>
                    <a:fillRef idx="1">
                      <a:schemeClr val="lt1"/>
                    </a:fillRef>
                    <a:effectRef idx="0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200" dirty="0" smtClean="0"/>
                    </a:p>
                  </p:txBody>
                </p:sp>
                <p:sp>
                  <p:nvSpPr>
                    <p:cNvPr id="654" name="TextBox 653"/>
                    <p:cNvSpPr txBox="1"/>
                    <p:nvPr/>
                  </p:nvSpPr>
                  <p:spPr>
                    <a:xfrm>
                      <a:off x="33393970" y="5057156"/>
                      <a:ext cx="1825114" cy="88639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200" b="1" dirty="0" smtClean="0"/>
                        <a:t>Dawson Technical</a:t>
                      </a:r>
                    </a:p>
                    <a:p>
                      <a:r>
                        <a:rPr lang="en-US" sz="200" b="1" dirty="0" smtClean="0"/>
                        <a:t>682</a:t>
                      </a:r>
                    </a:p>
                    <a:p>
                      <a:r>
                        <a:rPr lang="en-US" sz="200" b="1" dirty="0" smtClean="0"/>
                        <a:t>50 / 31</a:t>
                      </a:r>
                      <a:endParaRPr lang="en-US" sz="200" b="1" dirty="0"/>
                    </a:p>
                  </p:txBody>
                </p:sp>
              </p:grpSp>
              <p:grpSp>
                <p:nvGrpSpPr>
                  <p:cNvPr id="754" name="Group 669"/>
                  <p:cNvGrpSpPr/>
                  <p:nvPr/>
                </p:nvGrpSpPr>
                <p:grpSpPr>
                  <a:xfrm>
                    <a:off x="16367720" y="11651434"/>
                    <a:ext cx="1848201" cy="886396"/>
                    <a:chOff x="30505249" y="5263268"/>
                    <a:chExt cx="1848201" cy="886396"/>
                  </a:xfrm>
                </p:grpSpPr>
                <p:sp>
                  <p:nvSpPr>
                    <p:cNvPr id="671" name="Rectangle 670"/>
                    <p:cNvSpPr/>
                    <p:nvPr/>
                  </p:nvSpPr>
                  <p:spPr>
                    <a:xfrm>
                      <a:off x="30790734" y="5316226"/>
                      <a:ext cx="1404484" cy="706833"/>
                    </a:xfrm>
                    <a:prstGeom prst="rect">
                      <a:avLst/>
                    </a:prstGeom>
                    <a:ln>
                      <a:solidFill>
                        <a:srgbClr val="C00000"/>
                      </a:solidFill>
                    </a:ln>
                  </p:spPr>
                  <p:style>
                    <a:lnRef idx="2">
                      <a:schemeClr val="accent2"/>
                    </a:lnRef>
                    <a:fillRef idx="1">
                      <a:schemeClr val="lt1"/>
                    </a:fillRef>
                    <a:effectRef idx="0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200" dirty="0" smtClean="0"/>
                    </a:p>
                  </p:txBody>
                </p:sp>
                <p:sp>
                  <p:nvSpPr>
                    <p:cNvPr id="672" name="TextBox 671"/>
                    <p:cNvSpPr txBox="1"/>
                    <p:nvPr/>
                  </p:nvSpPr>
                  <p:spPr>
                    <a:xfrm>
                      <a:off x="30505249" y="5263268"/>
                      <a:ext cx="1848201" cy="886396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200" b="1" dirty="0" smtClean="0"/>
                        <a:t>Malcolm X College</a:t>
                      </a:r>
                    </a:p>
                    <a:p>
                      <a:r>
                        <a:rPr lang="en-US" sz="200" b="1" dirty="0" smtClean="0"/>
                        <a:t>2080</a:t>
                      </a:r>
                    </a:p>
                    <a:p>
                      <a:r>
                        <a:rPr lang="en-US" sz="200" b="1" dirty="0" smtClean="0"/>
                        <a:t>47 / 26</a:t>
                      </a:r>
                      <a:endParaRPr lang="en-US" sz="200" b="1" dirty="0"/>
                    </a:p>
                  </p:txBody>
                </p:sp>
              </p:grpSp>
              <p:grpSp>
                <p:nvGrpSpPr>
                  <p:cNvPr id="757" name="Group 675"/>
                  <p:cNvGrpSpPr/>
                  <p:nvPr/>
                </p:nvGrpSpPr>
                <p:grpSpPr>
                  <a:xfrm>
                    <a:off x="14733297" y="13193031"/>
                    <a:ext cx="1733563" cy="1329595"/>
                    <a:chOff x="17145815" y="9312206"/>
                    <a:chExt cx="1733563" cy="1329595"/>
                  </a:xfrm>
                </p:grpSpPr>
                <p:sp>
                  <p:nvSpPr>
                    <p:cNvPr id="677" name="Oval 676"/>
                    <p:cNvSpPr>
                      <a:spLocks noChangeAspect="1"/>
                    </p:cNvSpPr>
                    <p:nvPr/>
                  </p:nvSpPr>
                  <p:spPr>
                    <a:xfrm>
                      <a:off x="18097046" y="9644545"/>
                      <a:ext cx="423451" cy="398650"/>
                    </a:xfrm>
                    <a:prstGeom prst="ellipse">
                      <a:avLst/>
                    </a:prstGeom>
                    <a:solidFill>
                      <a:srgbClr val="C00000"/>
                    </a:solidFill>
                    <a:ln>
                      <a:solidFill>
                        <a:schemeClr val="bg2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6"/>
                    </a:lnRef>
                    <a:fillRef idx="3">
                      <a:schemeClr val="accent6"/>
                    </a:fillRef>
                    <a:effectRef idx="2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678" name="TextBox 677"/>
                    <p:cNvSpPr txBox="1"/>
                    <p:nvPr/>
                  </p:nvSpPr>
                  <p:spPr>
                    <a:xfrm>
                      <a:off x="17145815" y="9312206"/>
                      <a:ext cx="1733563" cy="132959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endParaRPr lang="en-US" sz="200" b="1" dirty="0" smtClean="0"/>
                    </a:p>
                    <a:p>
                      <a:endParaRPr lang="en-US" sz="200" b="1" dirty="0" smtClean="0"/>
                    </a:p>
                    <a:p>
                      <a:r>
                        <a:rPr lang="en-US" sz="200" b="1" dirty="0" smtClean="0"/>
                        <a:t>Telpochcali School</a:t>
                      </a:r>
                      <a:endParaRPr lang="en-US" sz="200" b="1" dirty="0"/>
                    </a:p>
                    <a:p>
                      <a:r>
                        <a:rPr lang="en-US" sz="200" b="1" dirty="0" smtClean="0"/>
                        <a:t>202</a:t>
                      </a:r>
                      <a:endParaRPr lang="en-US" sz="200" b="1" dirty="0"/>
                    </a:p>
                    <a:p>
                      <a:r>
                        <a:rPr lang="en-US" sz="200" b="1" dirty="0" smtClean="0"/>
                        <a:t>54.7 </a:t>
                      </a:r>
                      <a:r>
                        <a:rPr lang="en-US" sz="200" b="1" dirty="0"/>
                        <a:t>/ </a:t>
                      </a:r>
                      <a:r>
                        <a:rPr lang="en-US" sz="200" b="1" dirty="0" smtClean="0"/>
                        <a:t>43</a:t>
                      </a:r>
                      <a:endParaRPr lang="en-US" sz="200" b="1" dirty="0"/>
                    </a:p>
                  </p:txBody>
                </p:sp>
              </p:grpSp>
              <p:grpSp>
                <p:nvGrpSpPr>
                  <p:cNvPr id="763" name="Group 681"/>
                  <p:cNvGrpSpPr/>
                  <p:nvPr/>
                </p:nvGrpSpPr>
                <p:grpSpPr>
                  <a:xfrm>
                    <a:off x="17273920" y="10374252"/>
                    <a:ext cx="1440394" cy="886396"/>
                    <a:chOff x="18188980" y="10119665"/>
                    <a:chExt cx="1440394" cy="886396"/>
                  </a:xfrm>
                </p:grpSpPr>
                <p:sp>
                  <p:nvSpPr>
                    <p:cNvPr id="683" name="Oval 682"/>
                    <p:cNvSpPr>
                      <a:spLocks noChangeAspect="1"/>
                    </p:cNvSpPr>
                    <p:nvPr/>
                  </p:nvSpPr>
                  <p:spPr>
                    <a:xfrm>
                      <a:off x="18217890" y="10234563"/>
                      <a:ext cx="348725" cy="328300"/>
                    </a:xfrm>
                    <a:prstGeom prst="ellipse">
                      <a:avLst/>
                    </a:prstGeom>
                    <a:solidFill>
                      <a:srgbClr val="C00000"/>
                    </a:solidFill>
                    <a:ln>
                      <a:solidFill>
                        <a:schemeClr val="bg2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6"/>
                    </a:lnRef>
                    <a:fillRef idx="3">
                      <a:schemeClr val="accent6"/>
                    </a:fillRef>
                    <a:effectRef idx="2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684" name="TextBox 683"/>
                    <p:cNvSpPr txBox="1"/>
                    <p:nvPr/>
                  </p:nvSpPr>
                  <p:spPr>
                    <a:xfrm>
                      <a:off x="18188980" y="10119665"/>
                      <a:ext cx="1440394" cy="886396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200" b="1" dirty="0" smtClean="0"/>
                        <a:t>Erie House</a:t>
                      </a:r>
                    </a:p>
                    <a:p>
                      <a:r>
                        <a:rPr lang="en-US" sz="200" b="1" dirty="0" smtClean="0"/>
                        <a:t>149</a:t>
                      </a:r>
                    </a:p>
                    <a:p>
                      <a:r>
                        <a:rPr lang="en-US" sz="200" b="1" dirty="0" smtClean="0"/>
                        <a:t>84.7 / 7</a:t>
                      </a:r>
                      <a:endParaRPr lang="en-US" sz="200" b="1" dirty="0"/>
                    </a:p>
                  </p:txBody>
                </p:sp>
              </p:grpSp>
              <p:grpSp>
                <p:nvGrpSpPr>
                  <p:cNvPr id="769" name="Group 690"/>
                  <p:cNvGrpSpPr/>
                  <p:nvPr/>
                </p:nvGrpSpPr>
                <p:grpSpPr>
                  <a:xfrm>
                    <a:off x="14786778" y="7714700"/>
                    <a:ext cx="2847755" cy="886397"/>
                    <a:chOff x="17301042" y="9770875"/>
                    <a:chExt cx="2847755" cy="886397"/>
                  </a:xfrm>
                </p:grpSpPr>
                <p:sp>
                  <p:nvSpPr>
                    <p:cNvPr id="692" name="Oval 691"/>
                    <p:cNvSpPr>
                      <a:spLocks noChangeAspect="1"/>
                    </p:cNvSpPr>
                    <p:nvPr/>
                  </p:nvSpPr>
                  <p:spPr>
                    <a:xfrm>
                      <a:off x="17301042" y="9991430"/>
                      <a:ext cx="348725" cy="328301"/>
                    </a:xfrm>
                    <a:prstGeom prst="ellipse">
                      <a:avLst/>
                    </a:prstGeom>
                    <a:solidFill>
                      <a:srgbClr val="C00000"/>
                    </a:solidFill>
                    <a:ln>
                      <a:solidFill>
                        <a:schemeClr val="bg2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6"/>
                    </a:lnRef>
                    <a:fillRef idx="3">
                      <a:schemeClr val="accent6"/>
                    </a:fillRef>
                    <a:effectRef idx="2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693" name="TextBox 692"/>
                    <p:cNvSpPr txBox="1"/>
                    <p:nvPr/>
                  </p:nvSpPr>
                  <p:spPr>
                    <a:xfrm>
                      <a:off x="17401655" y="9770875"/>
                      <a:ext cx="2747142" cy="88639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00" b="1" dirty="0" smtClean="0"/>
                        <a:t>James Monroe Elementary</a:t>
                      </a:r>
                    </a:p>
                    <a:p>
                      <a:r>
                        <a:rPr lang="en-US" sz="200" b="1" dirty="0" smtClean="0"/>
                        <a:t>130</a:t>
                      </a:r>
                    </a:p>
                    <a:p>
                      <a:r>
                        <a:rPr lang="en-US" sz="200" b="1" dirty="0" smtClean="0"/>
                        <a:t>85.6 / 26</a:t>
                      </a:r>
                      <a:endParaRPr lang="en-US" sz="200" b="1" dirty="0"/>
                    </a:p>
                  </p:txBody>
                </p:sp>
              </p:grpSp>
              <p:grpSp>
                <p:nvGrpSpPr>
                  <p:cNvPr id="772" name="Group 693"/>
                  <p:cNvGrpSpPr/>
                  <p:nvPr/>
                </p:nvGrpSpPr>
                <p:grpSpPr>
                  <a:xfrm>
                    <a:off x="15292753" y="8531606"/>
                    <a:ext cx="1398848" cy="1034131"/>
                    <a:chOff x="17923685" y="10073123"/>
                    <a:chExt cx="1398848" cy="1034131"/>
                  </a:xfrm>
                </p:grpSpPr>
                <p:sp>
                  <p:nvSpPr>
                    <p:cNvPr id="695" name="Oval 694"/>
                    <p:cNvSpPr>
                      <a:spLocks noChangeAspect="1"/>
                    </p:cNvSpPr>
                    <p:nvPr/>
                  </p:nvSpPr>
                  <p:spPr>
                    <a:xfrm>
                      <a:off x="18205334" y="10338313"/>
                      <a:ext cx="348725" cy="328301"/>
                    </a:xfrm>
                    <a:prstGeom prst="ellipse">
                      <a:avLst/>
                    </a:prstGeom>
                    <a:solidFill>
                      <a:srgbClr val="C00000"/>
                    </a:solidFill>
                    <a:ln>
                      <a:solidFill>
                        <a:schemeClr val="bg2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6"/>
                    </a:lnRef>
                    <a:fillRef idx="3">
                      <a:schemeClr val="accent6"/>
                    </a:fillRef>
                    <a:effectRef idx="2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696" name="TextBox 695"/>
                    <p:cNvSpPr txBox="1"/>
                    <p:nvPr/>
                  </p:nvSpPr>
                  <p:spPr>
                    <a:xfrm>
                      <a:off x="17923685" y="10073123"/>
                      <a:ext cx="1398848" cy="103413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endParaRPr lang="en-US" sz="200" b="1" dirty="0" smtClean="0"/>
                    </a:p>
                    <a:p>
                      <a:r>
                        <a:rPr lang="en-US" sz="200" b="1" dirty="0" smtClean="0"/>
                        <a:t>Funston  </a:t>
                      </a:r>
                    </a:p>
                    <a:p>
                      <a:r>
                        <a:rPr lang="en-US" sz="200" b="1" dirty="0" smtClean="0"/>
                        <a:t>126</a:t>
                      </a:r>
                    </a:p>
                    <a:p>
                      <a:r>
                        <a:rPr lang="en-US" sz="200" b="1" dirty="0" smtClean="0"/>
                        <a:t>82.7 / 45</a:t>
                      </a:r>
                      <a:endParaRPr lang="en-US" sz="200" b="1" dirty="0"/>
                    </a:p>
                  </p:txBody>
                </p:sp>
              </p:grpSp>
              <p:grpSp>
                <p:nvGrpSpPr>
                  <p:cNvPr id="775" name="Group 699"/>
                  <p:cNvGrpSpPr/>
                  <p:nvPr/>
                </p:nvGrpSpPr>
                <p:grpSpPr>
                  <a:xfrm>
                    <a:off x="17435864" y="9925798"/>
                    <a:ext cx="1955231" cy="886396"/>
                    <a:chOff x="17052517" y="9671211"/>
                    <a:chExt cx="1955231" cy="886396"/>
                  </a:xfrm>
                </p:grpSpPr>
                <p:sp>
                  <p:nvSpPr>
                    <p:cNvPr id="701" name="Oval 700"/>
                    <p:cNvSpPr>
                      <a:spLocks noChangeAspect="1"/>
                    </p:cNvSpPr>
                    <p:nvPr/>
                  </p:nvSpPr>
                  <p:spPr>
                    <a:xfrm>
                      <a:off x="17098976" y="9993425"/>
                      <a:ext cx="348725" cy="328301"/>
                    </a:xfrm>
                    <a:prstGeom prst="ellipse">
                      <a:avLst/>
                    </a:prstGeom>
                    <a:solidFill>
                      <a:srgbClr val="C00000"/>
                    </a:solidFill>
                    <a:ln>
                      <a:solidFill>
                        <a:schemeClr val="bg2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6"/>
                    </a:lnRef>
                    <a:fillRef idx="3">
                      <a:schemeClr val="accent6"/>
                    </a:fillRef>
                    <a:effectRef idx="2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702" name="TextBox 701"/>
                    <p:cNvSpPr txBox="1"/>
                    <p:nvPr/>
                  </p:nvSpPr>
                  <p:spPr>
                    <a:xfrm>
                      <a:off x="17052517" y="9671211"/>
                      <a:ext cx="1955231" cy="88639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00" b="1" dirty="0" smtClean="0"/>
                        <a:t>Northwestern US</a:t>
                      </a:r>
                    </a:p>
                    <a:p>
                      <a:r>
                        <a:rPr lang="en-US" sz="200" b="1" dirty="0" smtClean="0"/>
                        <a:t>111</a:t>
                      </a:r>
                    </a:p>
                    <a:p>
                      <a:r>
                        <a:rPr lang="en-US" sz="200" b="1" dirty="0" smtClean="0"/>
                        <a:t>83.1 / 53</a:t>
                      </a:r>
                      <a:endParaRPr lang="en-US" sz="200" b="1" dirty="0"/>
                    </a:p>
                  </p:txBody>
                </p:sp>
              </p:grpSp>
              <p:sp>
                <p:nvSpPr>
                  <p:cNvPr id="707" name="Oval 706"/>
                  <p:cNvSpPr>
                    <a:spLocks noChangeAspect="1"/>
                  </p:cNvSpPr>
                  <p:nvPr/>
                </p:nvSpPr>
                <p:spPr>
                  <a:xfrm>
                    <a:off x="15964531" y="13299602"/>
                    <a:ext cx="273998" cy="257952"/>
                  </a:xfrm>
                  <a:prstGeom prst="ellipse">
                    <a:avLst/>
                  </a:prstGeom>
                  <a:solidFill>
                    <a:srgbClr val="C00000"/>
                  </a:solidFill>
                  <a:ln>
                    <a:solidFill>
                      <a:schemeClr val="bg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6"/>
                  </a:lnRef>
                  <a:fillRef idx="3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grpSp>
                <p:nvGrpSpPr>
                  <p:cNvPr id="778" name="Group 708"/>
                  <p:cNvGrpSpPr/>
                  <p:nvPr/>
                </p:nvGrpSpPr>
                <p:grpSpPr>
                  <a:xfrm>
                    <a:off x="16006028" y="13924021"/>
                    <a:ext cx="2017479" cy="1034131"/>
                    <a:chOff x="18109486" y="10397348"/>
                    <a:chExt cx="2017479" cy="1034131"/>
                  </a:xfrm>
                </p:grpSpPr>
                <p:sp>
                  <p:nvSpPr>
                    <p:cNvPr id="710" name="Oval 709"/>
                    <p:cNvSpPr>
                      <a:spLocks noChangeAspect="1"/>
                    </p:cNvSpPr>
                    <p:nvPr/>
                  </p:nvSpPr>
                  <p:spPr>
                    <a:xfrm>
                      <a:off x="18255253" y="10888202"/>
                      <a:ext cx="273998" cy="257950"/>
                    </a:xfrm>
                    <a:prstGeom prst="ellipse">
                      <a:avLst/>
                    </a:prstGeom>
                    <a:solidFill>
                      <a:srgbClr val="C00000"/>
                    </a:solidFill>
                    <a:ln>
                      <a:solidFill>
                        <a:schemeClr val="bg2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6"/>
                    </a:lnRef>
                    <a:fillRef idx="3">
                      <a:schemeClr val="accent6"/>
                    </a:fillRef>
                    <a:effectRef idx="2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711" name="TextBox 710"/>
                    <p:cNvSpPr txBox="1"/>
                    <p:nvPr/>
                  </p:nvSpPr>
                  <p:spPr>
                    <a:xfrm>
                      <a:off x="18109486" y="10397348"/>
                      <a:ext cx="2017479" cy="1034131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endParaRPr lang="en-US" sz="200" b="1" dirty="0" smtClean="0"/>
                    </a:p>
                    <a:p>
                      <a:r>
                        <a:rPr lang="en-US" sz="200" b="1" dirty="0" smtClean="0"/>
                        <a:t>Day Reporting Center</a:t>
                      </a:r>
                      <a:endParaRPr lang="en-US" sz="200" b="1" dirty="0"/>
                    </a:p>
                    <a:p>
                      <a:r>
                        <a:rPr lang="en-US" sz="200" b="1" dirty="0" smtClean="0"/>
                        <a:t>86</a:t>
                      </a:r>
                      <a:endParaRPr lang="en-US" sz="200" b="1" dirty="0"/>
                    </a:p>
                    <a:p>
                      <a:r>
                        <a:rPr lang="en-US" sz="200" b="1" dirty="0" smtClean="0"/>
                        <a:t>35.2 </a:t>
                      </a:r>
                      <a:r>
                        <a:rPr lang="en-US" sz="200" b="1" dirty="0"/>
                        <a:t>/ </a:t>
                      </a:r>
                      <a:r>
                        <a:rPr lang="en-US" sz="200" b="1" dirty="0" smtClean="0"/>
                        <a:t>15</a:t>
                      </a:r>
                      <a:endParaRPr lang="en-US" sz="200" b="1" dirty="0"/>
                    </a:p>
                  </p:txBody>
                </p:sp>
              </p:grpSp>
              <p:grpSp>
                <p:nvGrpSpPr>
                  <p:cNvPr id="779" name="Group 711"/>
                  <p:cNvGrpSpPr/>
                  <p:nvPr/>
                </p:nvGrpSpPr>
                <p:grpSpPr>
                  <a:xfrm>
                    <a:off x="17564857" y="10990133"/>
                    <a:ext cx="1940917" cy="886397"/>
                    <a:chOff x="16642271" y="10404150"/>
                    <a:chExt cx="1940917" cy="886397"/>
                  </a:xfrm>
                </p:grpSpPr>
                <p:sp>
                  <p:nvSpPr>
                    <p:cNvPr id="713" name="Oval 712"/>
                    <p:cNvSpPr>
                      <a:spLocks noChangeAspect="1"/>
                    </p:cNvSpPr>
                    <p:nvPr/>
                  </p:nvSpPr>
                  <p:spPr>
                    <a:xfrm>
                      <a:off x="17445791" y="10822402"/>
                      <a:ext cx="273998" cy="257952"/>
                    </a:xfrm>
                    <a:prstGeom prst="ellipse">
                      <a:avLst/>
                    </a:prstGeom>
                    <a:solidFill>
                      <a:srgbClr val="C00000"/>
                    </a:solidFill>
                    <a:ln>
                      <a:solidFill>
                        <a:schemeClr val="bg2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6"/>
                    </a:lnRef>
                    <a:fillRef idx="3">
                      <a:schemeClr val="accent6"/>
                    </a:fillRef>
                    <a:effectRef idx="2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714" name="TextBox 713"/>
                    <p:cNvSpPr txBox="1"/>
                    <p:nvPr/>
                  </p:nvSpPr>
                  <p:spPr>
                    <a:xfrm>
                      <a:off x="16642271" y="10404150"/>
                      <a:ext cx="1940917" cy="88639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00" b="1" dirty="0" smtClean="0"/>
                        <a:t>Haymarket Center</a:t>
                      </a:r>
                      <a:endParaRPr lang="en-US" sz="200" b="1" dirty="0"/>
                    </a:p>
                    <a:p>
                      <a:r>
                        <a:rPr lang="en-US" sz="200" b="1" dirty="0" smtClean="0"/>
                        <a:t>82</a:t>
                      </a:r>
                      <a:endParaRPr lang="en-US" sz="200" b="1" dirty="0"/>
                    </a:p>
                    <a:p>
                      <a:r>
                        <a:rPr lang="en-US" sz="200" b="1" dirty="0" smtClean="0"/>
                        <a:t>81.6 </a:t>
                      </a:r>
                      <a:r>
                        <a:rPr lang="en-US" sz="200" b="1" dirty="0"/>
                        <a:t>/ </a:t>
                      </a:r>
                      <a:r>
                        <a:rPr lang="en-US" sz="200" b="1" dirty="0" smtClean="0"/>
                        <a:t>10</a:t>
                      </a:r>
                      <a:endParaRPr lang="en-US" sz="200" b="1" dirty="0"/>
                    </a:p>
                  </p:txBody>
                </p:sp>
              </p:grpSp>
              <p:grpSp>
                <p:nvGrpSpPr>
                  <p:cNvPr id="780" name="Group 717"/>
                  <p:cNvGrpSpPr/>
                  <p:nvPr/>
                </p:nvGrpSpPr>
                <p:grpSpPr>
                  <a:xfrm>
                    <a:off x="13560939" y="9968966"/>
                    <a:ext cx="1940536" cy="886398"/>
                    <a:chOff x="18062311" y="13026316"/>
                    <a:chExt cx="1940536" cy="886398"/>
                  </a:xfrm>
                </p:grpSpPr>
                <p:sp>
                  <p:nvSpPr>
                    <p:cNvPr id="719" name="Oval 718"/>
                    <p:cNvSpPr>
                      <a:spLocks noChangeAspect="1"/>
                    </p:cNvSpPr>
                    <p:nvPr/>
                  </p:nvSpPr>
                  <p:spPr>
                    <a:xfrm>
                      <a:off x="18527777" y="13081118"/>
                      <a:ext cx="199272" cy="187599"/>
                    </a:xfrm>
                    <a:prstGeom prst="ellipse">
                      <a:avLst/>
                    </a:prstGeom>
                    <a:solidFill>
                      <a:srgbClr val="C00000"/>
                    </a:solidFill>
                    <a:ln>
                      <a:solidFill>
                        <a:schemeClr val="bg2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6"/>
                    </a:lnRef>
                    <a:fillRef idx="3">
                      <a:schemeClr val="accent6"/>
                    </a:fillRef>
                    <a:effectRef idx="2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720" name="TextBox 719"/>
                    <p:cNvSpPr txBox="1"/>
                    <p:nvPr/>
                  </p:nvSpPr>
                  <p:spPr>
                    <a:xfrm>
                      <a:off x="18062311" y="13026316"/>
                      <a:ext cx="1940536" cy="88639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200" b="1" dirty="0" smtClean="0"/>
                        <a:t>West Park Academy</a:t>
                      </a:r>
                    </a:p>
                    <a:p>
                      <a:r>
                        <a:rPr lang="en-US" sz="200" b="1" dirty="0" smtClean="0"/>
                        <a:t>48</a:t>
                      </a:r>
                    </a:p>
                    <a:p>
                      <a:r>
                        <a:rPr lang="en-US" sz="200" b="1" dirty="0" smtClean="0"/>
                        <a:t>96 / 13</a:t>
                      </a:r>
                      <a:endParaRPr lang="en-US" sz="200" b="1" dirty="0"/>
                    </a:p>
                  </p:txBody>
                </p:sp>
              </p:grpSp>
              <p:grpSp>
                <p:nvGrpSpPr>
                  <p:cNvPr id="781" name="Group 720"/>
                  <p:cNvGrpSpPr/>
                  <p:nvPr/>
                </p:nvGrpSpPr>
                <p:grpSpPr>
                  <a:xfrm>
                    <a:off x="17291822" y="13162476"/>
                    <a:ext cx="2261692" cy="886396"/>
                    <a:chOff x="19603037" y="11707678"/>
                    <a:chExt cx="2261692" cy="886396"/>
                  </a:xfrm>
                </p:grpSpPr>
                <p:sp>
                  <p:nvSpPr>
                    <p:cNvPr id="722" name="Oval 721"/>
                    <p:cNvSpPr>
                      <a:spLocks noChangeAspect="1"/>
                    </p:cNvSpPr>
                    <p:nvPr/>
                  </p:nvSpPr>
                  <p:spPr>
                    <a:xfrm>
                      <a:off x="20195625" y="12057074"/>
                      <a:ext cx="199272" cy="187598"/>
                    </a:xfrm>
                    <a:prstGeom prst="ellipse">
                      <a:avLst/>
                    </a:prstGeom>
                    <a:solidFill>
                      <a:srgbClr val="C00000"/>
                    </a:solidFill>
                    <a:ln>
                      <a:solidFill>
                        <a:schemeClr val="bg2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6"/>
                    </a:lnRef>
                    <a:fillRef idx="3">
                      <a:schemeClr val="accent6"/>
                    </a:fillRef>
                    <a:effectRef idx="2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723" name="TextBox 722"/>
                    <p:cNvSpPr txBox="1"/>
                    <p:nvPr/>
                  </p:nvSpPr>
                  <p:spPr>
                    <a:xfrm>
                      <a:off x="19603037" y="11707678"/>
                      <a:ext cx="2261692" cy="88639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00" b="1" dirty="0" smtClean="0"/>
                        <a:t>Lincoln United </a:t>
                      </a:r>
                    </a:p>
                    <a:p>
                      <a:r>
                        <a:rPr lang="en-US" sz="200" b="1" dirty="0" smtClean="0"/>
                        <a:t>46</a:t>
                      </a:r>
                    </a:p>
                    <a:p>
                      <a:r>
                        <a:rPr lang="en-US" sz="200" b="1" dirty="0" smtClean="0"/>
                        <a:t>70 / 11</a:t>
                      </a:r>
                      <a:endParaRPr lang="en-US" sz="200" b="1" dirty="0"/>
                    </a:p>
                  </p:txBody>
                </p:sp>
              </p:grpSp>
              <p:grpSp>
                <p:nvGrpSpPr>
                  <p:cNvPr id="784" name="Group 723"/>
                  <p:cNvGrpSpPr/>
                  <p:nvPr/>
                </p:nvGrpSpPr>
                <p:grpSpPr>
                  <a:xfrm>
                    <a:off x="15725675" y="8542171"/>
                    <a:ext cx="1697173" cy="1043012"/>
                    <a:chOff x="17591616" y="11411716"/>
                    <a:chExt cx="1697173" cy="1043012"/>
                  </a:xfrm>
                </p:grpSpPr>
                <p:sp>
                  <p:nvSpPr>
                    <p:cNvPr id="725" name="Oval 724"/>
                    <p:cNvSpPr>
                      <a:spLocks noChangeAspect="1"/>
                    </p:cNvSpPr>
                    <p:nvPr/>
                  </p:nvSpPr>
                  <p:spPr>
                    <a:xfrm>
                      <a:off x="18094574" y="11411716"/>
                      <a:ext cx="199272" cy="187598"/>
                    </a:xfrm>
                    <a:prstGeom prst="ellipse">
                      <a:avLst/>
                    </a:prstGeom>
                    <a:solidFill>
                      <a:srgbClr val="C00000"/>
                    </a:solidFill>
                    <a:ln>
                      <a:solidFill>
                        <a:schemeClr val="bg2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6"/>
                    </a:lnRef>
                    <a:fillRef idx="3">
                      <a:schemeClr val="accent6"/>
                    </a:fillRef>
                    <a:effectRef idx="2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726" name="TextBox 725"/>
                    <p:cNvSpPr txBox="1"/>
                    <p:nvPr/>
                  </p:nvSpPr>
                  <p:spPr>
                    <a:xfrm>
                      <a:off x="17591616" y="11420596"/>
                      <a:ext cx="1697173" cy="10341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00" b="1" dirty="0" smtClean="0"/>
                        <a:t>Logan Sq. Library</a:t>
                      </a:r>
                    </a:p>
                    <a:p>
                      <a:r>
                        <a:rPr lang="en-US" sz="200" b="1" dirty="0" smtClean="0"/>
                        <a:t>45</a:t>
                      </a:r>
                    </a:p>
                    <a:p>
                      <a:r>
                        <a:rPr lang="en-US" sz="200" b="1" dirty="0" smtClean="0"/>
                        <a:t>96 / 76</a:t>
                      </a:r>
                      <a:endParaRPr lang="en-US" sz="200" b="1" dirty="0"/>
                    </a:p>
                  </p:txBody>
                </p:sp>
              </p:grpSp>
              <p:grpSp>
                <p:nvGrpSpPr>
                  <p:cNvPr id="787" name="Group 726"/>
                  <p:cNvGrpSpPr/>
                  <p:nvPr/>
                </p:nvGrpSpPr>
                <p:grpSpPr>
                  <a:xfrm>
                    <a:off x="15154191" y="8004724"/>
                    <a:ext cx="3150826" cy="1034130"/>
                    <a:chOff x="17204455" y="11547414"/>
                    <a:chExt cx="3150826" cy="1034130"/>
                  </a:xfrm>
                </p:grpSpPr>
                <p:sp>
                  <p:nvSpPr>
                    <p:cNvPr id="728" name="Oval 727"/>
                    <p:cNvSpPr>
                      <a:spLocks noChangeAspect="1"/>
                    </p:cNvSpPr>
                    <p:nvPr/>
                  </p:nvSpPr>
                  <p:spPr>
                    <a:xfrm>
                      <a:off x="17204455" y="11834897"/>
                      <a:ext cx="199272" cy="187598"/>
                    </a:xfrm>
                    <a:prstGeom prst="ellipse">
                      <a:avLst/>
                    </a:prstGeom>
                    <a:solidFill>
                      <a:srgbClr val="C00000"/>
                    </a:solidFill>
                    <a:ln>
                      <a:solidFill>
                        <a:schemeClr val="bg2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6"/>
                    </a:lnRef>
                    <a:fillRef idx="3">
                      <a:schemeClr val="accent6"/>
                    </a:fillRef>
                    <a:effectRef idx="2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729" name="TextBox 728"/>
                    <p:cNvSpPr txBox="1"/>
                    <p:nvPr/>
                  </p:nvSpPr>
                  <p:spPr>
                    <a:xfrm>
                      <a:off x="18181716" y="11547414"/>
                      <a:ext cx="2173565" cy="103413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endParaRPr lang="en-US" sz="200" b="1" dirty="0"/>
                    </a:p>
                    <a:p>
                      <a:r>
                        <a:rPr lang="en-US" sz="200" b="1" dirty="0" smtClean="0"/>
                        <a:t>Nuestra Senora</a:t>
                      </a:r>
                    </a:p>
                    <a:p>
                      <a:r>
                        <a:rPr lang="en-US" sz="200" b="1" dirty="0" smtClean="0"/>
                        <a:t>41</a:t>
                      </a:r>
                    </a:p>
                    <a:p>
                      <a:r>
                        <a:rPr lang="en-US" sz="200" b="1" dirty="0" smtClean="0"/>
                        <a:t>75 / 97</a:t>
                      </a:r>
                      <a:endParaRPr lang="en-US" sz="200" b="1" dirty="0"/>
                    </a:p>
                  </p:txBody>
                </p:sp>
              </p:grpSp>
              <p:sp>
                <p:nvSpPr>
                  <p:cNvPr id="737" name="Oval 736"/>
                  <p:cNvSpPr>
                    <a:spLocks noChangeAspect="1"/>
                  </p:cNvSpPr>
                  <p:nvPr/>
                </p:nvSpPr>
                <p:spPr>
                  <a:xfrm>
                    <a:off x="15035871" y="13376182"/>
                    <a:ext cx="199272" cy="187598"/>
                  </a:xfrm>
                  <a:prstGeom prst="ellipse">
                    <a:avLst/>
                  </a:prstGeom>
                  <a:solidFill>
                    <a:srgbClr val="C00000"/>
                  </a:solidFill>
                  <a:ln>
                    <a:solidFill>
                      <a:schemeClr val="bg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6"/>
                  </a:lnRef>
                  <a:fillRef idx="3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grpSp>
                <p:nvGrpSpPr>
                  <p:cNvPr id="796" name="Group 738"/>
                  <p:cNvGrpSpPr/>
                  <p:nvPr/>
                </p:nvGrpSpPr>
                <p:grpSpPr>
                  <a:xfrm>
                    <a:off x="16308325" y="10125830"/>
                    <a:ext cx="1522723" cy="1034130"/>
                    <a:chOff x="16933690" y="11598063"/>
                    <a:chExt cx="1522723" cy="1034130"/>
                  </a:xfrm>
                </p:grpSpPr>
                <p:sp>
                  <p:nvSpPr>
                    <p:cNvPr id="740" name="Oval 739"/>
                    <p:cNvSpPr>
                      <a:spLocks noChangeAspect="1"/>
                    </p:cNvSpPr>
                    <p:nvPr/>
                  </p:nvSpPr>
                  <p:spPr>
                    <a:xfrm>
                      <a:off x="17125589" y="11837175"/>
                      <a:ext cx="199272" cy="187598"/>
                    </a:xfrm>
                    <a:prstGeom prst="ellipse">
                      <a:avLst/>
                    </a:prstGeom>
                    <a:solidFill>
                      <a:srgbClr val="C00000"/>
                    </a:solidFill>
                    <a:ln>
                      <a:solidFill>
                        <a:schemeClr val="bg2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6"/>
                    </a:lnRef>
                    <a:fillRef idx="3">
                      <a:schemeClr val="accent6"/>
                    </a:fillRef>
                    <a:effectRef idx="2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741" name="TextBox 740"/>
                    <p:cNvSpPr txBox="1"/>
                    <p:nvPr/>
                  </p:nvSpPr>
                  <p:spPr>
                    <a:xfrm>
                      <a:off x="16933690" y="11598063"/>
                      <a:ext cx="1522723" cy="103413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00" b="1" dirty="0" smtClean="0"/>
                        <a:t>St. Helen’s Church</a:t>
                      </a:r>
                    </a:p>
                    <a:p>
                      <a:r>
                        <a:rPr lang="en-US" sz="200" b="1" dirty="0" smtClean="0"/>
                        <a:t>20</a:t>
                      </a:r>
                    </a:p>
                    <a:p>
                      <a:r>
                        <a:rPr lang="en-US" sz="200" b="1" dirty="0" smtClean="0"/>
                        <a:t>100 / 100</a:t>
                      </a:r>
                      <a:endParaRPr lang="en-US" sz="200" b="1" dirty="0"/>
                    </a:p>
                  </p:txBody>
                </p:sp>
              </p:grpSp>
              <p:sp>
                <p:nvSpPr>
                  <p:cNvPr id="747" name="Oval 746"/>
                  <p:cNvSpPr>
                    <a:spLocks noChangeAspect="1"/>
                  </p:cNvSpPr>
                  <p:nvPr/>
                </p:nvSpPr>
                <p:spPr>
                  <a:xfrm>
                    <a:off x="16113984" y="14191476"/>
                    <a:ext cx="124546" cy="117250"/>
                  </a:xfrm>
                  <a:prstGeom prst="ellipse">
                    <a:avLst/>
                  </a:prstGeom>
                  <a:solidFill>
                    <a:srgbClr val="C00000"/>
                  </a:solidFill>
                  <a:ln>
                    <a:solidFill>
                      <a:schemeClr val="bg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6"/>
                  </a:lnRef>
                  <a:fillRef idx="3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756" name="TextBox 755"/>
                  <p:cNvSpPr txBox="1"/>
                  <p:nvPr/>
                </p:nvSpPr>
                <p:spPr>
                  <a:xfrm>
                    <a:off x="18665775" y="13971674"/>
                    <a:ext cx="2040557" cy="88639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200" b="1" dirty="0" smtClean="0"/>
                      <a:t>Chinese Christian UC 1</a:t>
                    </a:r>
                    <a:endParaRPr lang="en-US" sz="200" b="1" dirty="0"/>
                  </a:p>
                  <a:p>
                    <a:r>
                      <a:rPr lang="en-US" sz="200" b="1" dirty="0" smtClean="0"/>
                      <a:t>89</a:t>
                    </a:r>
                    <a:endParaRPr lang="en-US" sz="200" b="1" dirty="0"/>
                  </a:p>
                  <a:p>
                    <a:endParaRPr lang="en-US" sz="200" b="1" dirty="0"/>
                  </a:p>
                </p:txBody>
              </p:sp>
              <p:grpSp>
                <p:nvGrpSpPr>
                  <p:cNvPr id="66" name="Group 756"/>
                  <p:cNvGrpSpPr/>
                  <p:nvPr/>
                </p:nvGrpSpPr>
                <p:grpSpPr>
                  <a:xfrm>
                    <a:off x="13392135" y="6685541"/>
                    <a:ext cx="2364791" cy="590938"/>
                    <a:chOff x="21802034" y="4021782"/>
                    <a:chExt cx="2364791" cy="590938"/>
                  </a:xfrm>
                </p:grpSpPr>
                <p:sp>
                  <p:nvSpPr>
                    <p:cNvPr id="758" name="Oval 757"/>
                    <p:cNvSpPr>
                      <a:spLocks noChangeAspect="1"/>
                    </p:cNvSpPr>
                    <p:nvPr/>
                  </p:nvSpPr>
                  <p:spPr>
                    <a:xfrm>
                      <a:off x="21802034" y="4164241"/>
                      <a:ext cx="273998" cy="257950"/>
                    </a:xfrm>
                    <a:prstGeom prst="ellipse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>
                      <a:solidFill>
                        <a:schemeClr val="bg2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6"/>
                    </a:lnRef>
                    <a:fillRef idx="3">
                      <a:schemeClr val="accent6"/>
                    </a:fillRef>
                    <a:effectRef idx="2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759" name="TextBox 758"/>
                    <p:cNvSpPr txBox="1"/>
                    <p:nvPr/>
                  </p:nvSpPr>
                  <p:spPr>
                    <a:xfrm>
                      <a:off x="21803100" y="4021782"/>
                      <a:ext cx="2363725" cy="59093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200" b="1" dirty="0" smtClean="0"/>
                        <a:t>Polish American Association</a:t>
                      </a:r>
                      <a:endParaRPr lang="en-US" sz="200" b="1" dirty="0"/>
                    </a:p>
                  </p:txBody>
                </p:sp>
              </p:grpSp>
              <p:grpSp>
                <p:nvGrpSpPr>
                  <p:cNvPr id="67" name="Group 759"/>
                  <p:cNvGrpSpPr/>
                  <p:nvPr/>
                </p:nvGrpSpPr>
                <p:grpSpPr>
                  <a:xfrm>
                    <a:off x="13318957" y="6981010"/>
                    <a:ext cx="1625063" cy="590938"/>
                    <a:chOff x="21727792" y="4096542"/>
                    <a:chExt cx="1625063" cy="590938"/>
                  </a:xfrm>
                </p:grpSpPr>
                <p:sp>
                  <p:nvSpPr>
                    <p:cNvPr id="761" name="Oval 760"/>
                    <p:cNvSpPr>
                      <a:spLocks noChangeAspect="1"/>
                    </p:cNvSpPr>
                    <p:nvPr/>
                  </p:nvSpPr>
                  <p:spPr>
                    <a:xfrm>
                      <a:off x="21802034" y="4164241"/>
                      <a:ext cx="273998" cy="257950"/>
                    </a:xfrm>
                    <a:prstGeom prst="ellipse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>
                      <a:solidFill>
                        <a:schemeClr val="bg2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6"/>
                    </a:lnRef>
                    <a:fillRef idx="3">
                      <a:schemeClr val="accent6"/>
                    </a:fillRef>
                    <a:effectRef idx="2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762" name="TextBox 761"/>
                    <p:cNvSpPr txBox="1"/>
                    <p:nvPr/>
                  </p:nvSpPr>
                  <p:spPr>
                    <a:xfrm>
                      <a:off x="21727792" y="4096542"/>
                      <a:ext cx="1625063" cy="59093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200" b="1" dirty="0" smtClean="0"/>
                        <a:t>Starting Point</a:t>
                      </a:r>
                      <a:endParaRPr lang="en-US" sz="200" b="1" dirty="0"/>
                    </a:p>
                  </p:txBody>
                </p:sp>
              </p:grpSp>
              <p:grpSp>
                <p:nvGrpSpPr>
                  <p:cNvPr id="68" name="Group 762"/>
                  <p:cNvGrpSpPr/>
                  <p:nvPr/>
                </p:nvGrpSpPr>
                <p:grpSpPr>
                  <a:xfrm>
                    <a:off x="11662693" y="5273977"/>
                    <a:ext cx="2102112" cy="888886"/>
                    <a:chOff x="20907482" y="3533305"/>
                    <a:chExt cx="2102112" cy="888886"/>
                  </a:xfrm>
                </p:grpSpPr>
                <p:sp>
                  <p:nvSpPr>
                    <p:cNvPr id="764" name="Oval 763"/>
                    <p:cNvSpPr>
                      <a:spLocks noChangeAspect="1"/>
                    </p:cNvSpPr>
                    <p:nvPr/>
                  </p:nvSpPr>
                  <p:spPr>
                    <a:xfrm>
                      <a:off x="21802034" y="4164241"/>
                      <a:ext cx="273998" cy="257950"/>
                    </a:xfrm>
                    <a:prstGeom prst="ellipse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>
                      <a:solidFill>
                        <a:schemeClr val="bg2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6"/>
                    </a:lnRef>
                    <a:fillRef idx="3">
                      <a:schemeClr val="accent6"/>
                    </a:fillRef>
                    <a:effectRef idx="2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765" name="TextBox 764"/>
                    <p:cNvSpPr txBox="1"/>
                    <p:nvPr/>
                  </p:nvSpPr>
                  <p:spPr>
                    <a:xfrm>
                      <a:off x="20907482" y="3533305"/>
                      <a:ext cx="2102112" cy="738666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endParaRPr lang="en-US" sz="200" b="1" dirty="0"/>
                    </a:p>
                    <a:p>
                      <a:r>
                        <a:rPr lang="en-US" sz="200" b="1" dirty="0" smtClean="0"/>
                        <a:t>Copernicus Foundation</a:t>
                      </a:r>
                      <a:endParaRPr lang="en-US" sz="200" b="1" dirty="0"/>
                    </a:p>
                  </p:txBody>
                </p:sp>
              </p:grpSp>
              <p:grpSp>
                <p:nvGrpSpPr>
                  <p:cNvPr id="69" name="Group 765"/>
                  <p:cNvGrpSpPr/>
                  <p:nvPr/>
                </p:nvGrpSpPr>
                <p:grpSpPr>
                  <a:xfrm>
                    <a:off x="12364458" y="7098102"/>
                    <a:ext cx="2409892" cy="590938"/>
                    <a:chOff x="21686022" y="4054005"/>
                    <a:chExt cx="2409892" cy="590938"/>
                  </a:xfrm>
                </p:grpSpPr>
                <p:sp>
                  <p:nvSpPr>
                    <p:cNvPr id="767" name="Oval 766"/>
                    <p:cNvSpPr>
                      <a:spLocks noChangeAspect="1"/>
                    </p:cNvSpPr>
                    <p:nvPr/>
                  </p:nvSpPr>
                  <p:spPr>
                    <a:xfrm>
                      <a:off x="21802034" y="4164241"/>
                      <a:ext cx="273998" cy="257950"/>
                    </a:xfrm>
                    <a:prstGeom prst="ellipse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>
                      <a:solidFill>
                        <a:schemeClr val="bg2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6"/>
                    </a:lnRef>
                    <a:fillRef idx="3">
                      <a:schemeClr val="accent6"/>
                    </a:fillRef>
                    <a:effectRef idx="2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768" name="TextBox 767"/>
                    <p:cNvSpPr txBox="1"/>
                    <p:nvPr/>
                  </p:nvSpPr>
                  <p:spPr>
                    <a:xfrm>
                      <a:off x="21686022" y="4054005"/>
                      <a:ext cx="2409892" cy="59093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200" b="1" dirty="0" smtClean="0"/>
                        <a:t>Our Lady of the Resurrection</a:t>
                      </a:r>
                      <a:endParaRPr lang="en-US" sz="200" b="1" dirty="0"/>
                    </a:p>
                  </p:txBody>
                </p:sp>
              </p:grpSp>
              <p:grpSp>
                <p:nvGrpSpPr>
                  <p:cNvPr id="70" name="Group 768"/>
                  <p:cNvGrpSpPr/>
                  <p:nvPr/>
                </p:nvGrpSpPr>
                <p:grpSpPr>
                  <a:xfrm>
                    <a:off x="12249248" y="7530236"/>
                    <a:ext cx="2002093" cy="1090518"/>
                    <a:chOff x="21383431" y="4164241"/>
                    <a:chExt cx="2002093" cy="1090518"/>
                  </a:xfrm>
                </p:grpSpPr>
                <p:sp>
                  <p:nvSpPr>
                    <p:cNvPr id="770" name="Oval 769"/>
                    <p:cNvSpPr>
                      <a:spLocks noChangeAspect="1"/>
                    </p:cNvSpPr>
                    <p:nvPr/>
                  </p:nvSpPr>
                  <p:spPr>
                    <a:xfrm>
                      <a:off x="21802034" y="4164241"/>
                      <a:ext cx="273998" cy="257950"/>
                    </a:xfrm>
                    <a:prstGeom prst="ellipse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>
                      <a:solidFill>
                        <a:schemeClr val="bg2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6"/>
                    </a:lnRef>
                    <a:fillRef idx="3">
                      <a:schemeClr val="accent6"/>
                    </a:fillRef>
                    <a:effectRef idx="2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771" name="TextBox 770"/>
                    <p:cNvSpPr txBox="1"/>
                    <p:nvPr/>
                  </p:nvSpPr>
                  <p:spPr>
                    <a:xfrm>
                      <a:off x="21383431" y="4663821"/>
                      <a:ext cx="2002093" cy="59093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200" b="1" dirty="0" smtClean="0"/>
                        <a:t>Foreman High School</a:t>
                      </a:r>
                      <a:endParaRPr lang="en-US" sz="200" b="1" dirty="0"/>
                    </a:p>
                  </p:txBody>
                </p:sp>
              </p:grpSp>
              <p:grpSp>
                <p:nvGrpSpPr>
                  <p:cNvPr id="71" name="Group 771"/>
                  <p:cNvGrpSpPr/>
                  <p:nvPr/>
                </p:nvGrpSpPr>
                <p:grpSpPr>
                  <a:xfrm>
                    <a:off x="7278413" y="4389889"/>
                    <a:ext cx="1401925" cy="738663"/>
                    <a:chOff x="21592807" y="4156547"/>
                    <a:chExt cx="1401925" cy="738663"/>
                  </a:xfrm>
                </p:grpSpPr>
                <p:sp>
                  <p:nvSpPr>
                    <p:cNvPr id="773" name="Oval 772"/>
                    <p:cNvSpPr>
                      <a:spLocks noChangeAspect="1"/>
                    </p:cNvSpPr>
                    <p:nvPr/>
                  </p:nvSpPr>
                  <p:spPr>
                    <a:xfrm>
                      <a:off x="21802034" y="4164241"/>
                      <a:ext cx="273998" cy="257950"/>
                    </a:xfrm>
                    <a:prstGeom prst="ellipse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>
                      <a:solidFill>
                        <a:schemeClr val="bg2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6"/>
                    </a:lnRef>
                    <a:fillRef idx="3">
                      <a:schemeClr val="accent6"/>
                    </a:fillRef>
                    <a:effectRef idx="2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774" name="TextBox 773"/>
                    <p:cNvSpPr txBox="1"/>
                    <p:nvPr/>
                  </p:nvSpPr>
                  <p:spPr>
                    <a:xfrm>
                      <a:off x="21592807" y="4156547"/>
                      <a:ext cx="1401925" cy="738663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200" b="1" dirty="0" smtClean="0"/>
                        <a:t>All Saints </a:t>
                      </a:r>
                    </a:p>
                    <a:p>
                      <a:r>
                        <a:rPr lang="en-US" sz="200" b="1" dirty="0" smtClean="0"/>
                        <a:t>Cathedral</a:t>
                      </a:r>
                      <a:endParaRPr lang="en-US" sz="200" b="1" dirty="0"/>
                    </a:p>
                  </p:txBody>
                </p:sp>
              </p:grpSp>
              <p:grpSp>
                <p:nvGrpSpPr>
                  <p:cNvPr id="72" name="Group 774"/>
                  <p:cNvGrpSpPr/>
                  <p:nvPr/>
                </p:nvGrpSpPr>
                <p:grpSpPr>
                  <a:xfrm>
                    <a:off x="10425370" y="6852820"/>
                    <a:ext cx="1763560" cy="590938"/>
                    <a:chOff x="21711804" y="4052392"/>
                    <a:chExt cx="1763560" cy="590938"/>
                  </a:xfrm>
                </p:grpSpPr>
                <p:sp>
                  <p:nvSpPr>
                    <p:cNvPr id="776" name="Oval 775"/>
                    <p:cNvSpPr>
                      <a:spLocks noChangeAspect="1"/>
                    </p:cNvSpPr>
                    <p:nvPr/>
                  </p:nvSpPr>
                  <p:spPr>
                    <a:xfrm>
                      <a:off x="21802034" y="4164241"/>
                      <a:ext cx="273998" cy="257950"/>
                    </a:xfrm>
                    <a:prstGeom prst="ellipse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>
                      <a:solidFill>
                        <a:schemeClr val="bg2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6"/>
                    </a:lnRef>
                    <a:fillRef idx="3">
                      <a:schemeClr val="accent6"/>
                    </a:fillRef>
                    <a:effectRef idx="2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777" name="TextBox 776"/>
                    <p:cNvSpPr txBox="1"/>
                    <p:nvPr/>
                  </p:nvSpPr>
                  <p:spPr>
                    <a:xfrm>
                      <a:off x="21711804" y="4052392"/>
                      <a:ext cx="1763560" cy="59093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200" b="1" dirty="0" smtClean="0"/>
                        <a:t>Lutheran Church</a:t>
                      </a:r>
                      <a:endParaRPr lang="en-US" sz="200" b="1" dirty="0"/>
                    </a:p>
                  </p:txBody>
                </p:sp>
              </p:grpSp>
              <p:sp>
                <p:nvSpPr>
                  <p:cNvPr id="783" name="TextBox 782"/>
                  <p:cNvSpPr txBox="1"/>
                  <p:nvPr/>
                </p:nvSpPr>
                <p:spPr>
                  <a:xfrm>
                    <a:off x="12561346" y="7363744"/>
                    <a:ext cx="1732781" cy="59093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200" b="1" dirty="0" smtClean="0"/>
                      <a:t>Heartland Care  </a:t>
                    </a:r>
                    <a:endParaRPr lang="en-US" sz="200" b="1" dirty="0"/>
                  </a:p>
                </p:txBody>
              </p:sp>
              <p:grpSp>
                <p:nvGrpSpPr>
                  <p:cNvPr id="74" name="Group 783"/>
                  <p:cNvGrpSpPr/>
                  <p:nvPr/>
                </p:nvGrpSpPr>
                <p:grpSpPr>
                  <a:xfrm>
                    <a:off x="16038940" y="6251716"/>
                    <a:ext cx="2886945" cy="590938"/>
                    <a:chOff x="21728647" y="4042297"/>
                    <a:chExt cx="2886945" cy="590938"/>
                  </a:xfrm>
                </p:grpSpPr>
                <p:sp>
                  <p:nvSpPr>
                    <p:cNvPr id="785" name="Oval 784"/>
                    <p:cNvSpPr>
                      <a:spLocks noChangeAspect="1"/>
                    </p:cNvSpPr>
                    <p:nvPr/>
                  </p:nvSpPr>
                  <p:spPr>
                    <a:xfrm>
                      <a:off x="21802034" y="4164241"/>
                      <a:ext cx="273998" cy="257950"/>
                    </a:xfrm>
                    <a:prstGeom prst="ellipse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>
                      <a:solidFill>
                        <a:schemeClr val="bg2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6"/>
                    </a:lnRef>
                    <a:fillRef idx="3">
                      <a:schemeClr val="accent6"/>
                    </a:fillRef>
                    <a:effectRef idx="2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786" name="TextBox 785"/>
                    <p:cNvSpPr txBox="1"/>
                    <p:nvPr/>
                  </p:nvSpPr>
                  <p:spPr>
                    <a:xfrm>
                      <a:off x="21728647" y="4042297"/>
                      <a:ext cx="2886945" cy="59093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200" b="1" dirty="0" smtClean="0"/>
                        <a:t>Korean American Community Services</a:t>
                      </a:r>
                      <a:endParaRPr lang="en-US" sz="200" b="1" dirty="0"/>
                    </a:p>
                  </p:txBody>
                </p:sp>
              </p:grpSp>
              <p:grpSp>
                <p:nvGrpSpPr>
                  <p:cNvPr id="75" name="Group 786"/>
                  <p:cNvGrpSpPr/>
                  <p:nvPr/>
                </p:nvGrpSpPr>
                <p:grpSpPr>
                  <a:xfrm>
                    <a:off x="16544714" y="15097677"/>
                    <a:ext cx="2371420" cy="590938"/>
                    <a:chOff x="21708175" y="3997748"/>
                    <a:chExt cx="2371420" cy="590938"/>
                  </a:xfrm>
                </p:grpSpPr>
                <p:sp>
                  <p:nvSpPr>
                    <p:cNvPr id="788" name="Oval 787"/>
                    <p:cNvSpPr>
                      <a:spLocks noChangeAspect="1"/>
                    </p:cNvSpPr>
                    <p:nvPr/>
                  </p:nvSpPr>
                  <p:spPr>
                    <a:xfrm>
                      <a:off x="21802034" y="4164241"/>
                      <a:ext cx="273998" cy="257950"/>
                    </a:xfrm>
                    <a:prstGeom prst="ellipse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>
                      <a:solidFill>
                        <a:schemeClr val="bg2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6"/>
                    </a:lnRef>
                    <a:fillRef idx="3">
                      <a:schemeClr val="accent6"/>
                    </a:fillRef>
                    <a:effectRef idx="2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789" name="TextBox 788"/>
                    <p:cNvSpPr txBox="1"/>
                    <p:nvPr/>
                  </p:nvSpPr>
                  <p:spPr>
                    <a:xfrm>
                      <a:off x="21708175" y="3997748"/>
                      <a:ext cx="2371420" cy="59093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200" b="1" dirty="0" smtClean="0"/>
                        <a:t>National Latino Ed. Institute</a:t>
                      </a:r>
                      <a:endParaRPr lang="en-US" sz="200" b="1" dirty="0"/>
                    </a:p>
                  </p:txBody>
                </p:sp>
              </p:grpSp>
              <p:grpSp>
                <p:nvGrpSpPr>
                  <p:cNvPr id="81" name="Group 789"/>
                  <p:cNvGrpSpPr/>
                  <p:nvPr/>
                </p:nvGrpSpPr>
                <p:grpSpPr>
                  <a:xfrm>
                    <a:off x="15975500" y="16663473"/>
                    <a:ext cx="1855888" cy="623156"/>
                    <a:chOff x="20787836" y="4164241"/>
                    <a:chExt cx="1855888" cy="623156"/>
                  </a:xfrm>
                </p:grpSpPr>
                <p:sp>
                  <p:nvSpPr>
                    <p:cNvPr id="791" name="Oval 790"/>
                    <p:cNvSpPr>
                      <a:spLocks noChangeAspect="1"/>
                    </p:cNvSpPr>
                    <p:nvPr/>
                  </p:nvSpPr>
                  <p:spPr>
                    <a:xfrm>
                      <a:off x="21802034" y="4164241"/>
                      <a:ext cx="273998" cy="257950"/>
                    </a:xfrm>
                    <a:prstGeom prst="ellipse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>
                      <a:solidFill>
                        <a:schemeClr val="bg2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6"/>
                    </a:lnRef>
                    <a:fillRef idx="3">
                      <a:schemeClr val="accent6"/>
                    </a:fillRef>
                    <a:effectRef idx="2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792" name="TextBox 791"/>
                    <p:cNvSpPr txBox="1"/>
                    <p:nvPr/>
                  </p:nvSpPr>
                  <p:spPr>
                    <a:xfrm>
                      <a:off x="20787836" y="4196459"/>
                      <a:ext cx="1855888" cy="59093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200" b="1" dirty="0" smtClean="0"/>
                        <a:t>San Miguel School</a:t>
                      </a:r>
                      <a:endParaRPr lang="en-US" sz="200" b="1" dirty="0"/>
                    </a:p>
                  </p:txBody>
                </p:sp>
              </p:grpSp>
              <p:grpSp>
                <p:nvGrpSpPr>
                  <p:cNvPr id="82" name="Group 792"/>
                  <p:cNvGrpSpPr/>
                  <p:nvPr/>
                </p:nvGrpSpPr>
                <p:grpSpPr>
                  <a:xfrm>
                    <a:off x="20748374" y="17851124"/>
                    <a:ext cx="1648151" cy="590938"/>
                    <a:chOff x="21716455" y="4068487"/>
                    <a:chExt cx="1648151" cy="590938"/>
                  </a:xfrm>
                </p:grpSpPr>
                <p:sp>
                  <p:nvSpPr>
                    <p:cNvPr id="794" name="Oval 793"/>
                    <p:cNvSpPr>
                      <a:spLocks noChangeAspect="1"/>
                    </p:cNvSpPr>
                    <p:nvPr/>
                  </p:nvSpPr>
                  <p:spPr>
                    <a:xfrm>
                      <a:off x="21802034" y="4164241"/>
                      <a:ext cx="273998" cy="257950"/>
                    </a:xfrm>
                    <a:prstGeom prst="ellipse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>
                      <a:solidFill>
                        <a:schemeClr val="bg2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6"/>
                    </a:lnRef>
                    <a:fillRef idx="3">
                      <a:schemeClr val="accent6"/>
                    </a:fillRef>
                    <a:effectRef idx="2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795" name="TextBox 794"/>
                    <p:cNvSpPr txBox="1"/>
                    <p:nvPr/>
                  </p:nvSpPr>
                  <p:spPr>
                    <a:xfrm>
                      <a:off x="21716455" y="4068487"/>
                      <a:ext cx="1648151" cy="59093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200" b="1" dirty="0" smtClean="0"/>
                        <a:t>Woodlawn P/I</a:t>
                      </a:r>
                      <a:endParaRPr lang="en-US" sz="200" b="1" dirty="0"/>
                    </a:p>
                  </p:txBody>
                </p:sp>
              </p:grpSp>
              <p:grpSp>
                <p:nvGrpSpPr>
                  <p:cNvPr id="83" name="Group 795"/>
                  <p:cNvGrpSpPr/>
                  <p:nvPr/>
                </p:nvGrpSpPr>
                <p:grpSpPr>
                  <a:xfrm>
                    <a:off x="17244613" y="20065528"/>
                    <a:ext cx="1478870" cy="738663"/>
                    <a:chOff x="20683140" y="3923886"/>
                    <a:chExt cx="1478870" cy="738663"/>
                  </a:xfrm>
                </p:grpSpPr>
                <p:sp>
                  <p:nvSpPr>
                    <p:cNvPr id="797" name="Oval 796"/>
                    <p:cNvSpPr>
                      <a:spLocks noChangeAspect="1"/>
                    </p:cNvSpPr>
                    <p:nvPr/>
                  </p:nvSpPr>
                  <p:spPr>
                    <a:xfrm>
                      <a:off x="21802034" y="4164241"/>
                      <a:ext cx="273998" cy="257950"/>
                    </a:xfrm>
                    <a:prstGeom prst="ellipse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>
                      <a:solidFill>
                        <a:schemeClr val="bg2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6"/>
                    </a:lnRef>
                    <a:fillRef idx="3">
                      <a:schemeClr val="accent6"/>
                    </a:fillRef>
                    <a:effectRef idx="2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798" name="TextBox 797"/>
                    <p:cNvSpPr txBox="1"/>
                    <p:nvPr/>
                  </p:nvSpPr>
                  <p:spPr>
                    <a:xfrm>
                      <a:off x="20683140" y="3923886"/>
                      <a:ext cx="1478870" cy="738663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200" b="1" dirty="0" smtClean="0"/>
                        <a:t>Our Place </a:t>
                      </a:r>
                    </a:p>
                    <a:p>
                      <a:r>
                        <a:rPr lang="en-US" sz="200" b="1" dirty="0" smtClean="0"/>
                        <a:t>on Ashland</a:t>
                      </a:r>
                    </a:p>
                  </p:txBody>
                </p:sp>
              </p:grpSp>
              <p:grpSp>
                <p:nvGrpSpPr>
                  <p:cNvPr id="84" name="Group 798"/>
                  <p:cNvGrpSpPr/>
                  <p:nvPr/>
                </p:nvGrpSpPr>
                <p:grpSpPr>
                  <a:xfrm>
                    <a:off x="22528297" y="20305886"/>
                    <a:ext cx="1655838" cy="590938"/>
                    <a:chOff x="21783064" y="3999001"/>
                    <a:chExt cx="1655838" cy="590938"/>
                  </a:xfrm>
                </p:grpSpPr>
                <p:sp>
                  <p:nvSpPr>
                    <p:cNvPr id="800" name="Oval 799"/>
                    <p:cNvSpPr>
                      <a:spLocks noChangeAspect="1"/>
                    </p:cNvSpPr>
                    <p:nvPr/>
                  </p:nvSpPr>
                  <p:spPr>
                    <a:xfrm>
                      <a:off x="21802034" y="4164241"/>
                      <a:ext cx="273998" cy="257950"/>
                    </a:xfrm>
                    <a:prstGeom prst="ellipse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>
                      <a:solidFill>
                        <a:schemeClr val="bg2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6"/>
                    </a:lnRef>
                    <a:fillRef idx="3">
                      <a:schemeClr val="accent6"/>
                    </a:fillRef>
                    <a:effectRef idx="2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801" name="TextBox 800"/>
                    <p:cNvSpPr txBox="1"/>
                    <p:nvPr/>
                  </p:nvSpPr>
                  <p:spPr>
                    <a:xfrm>
                      <a:off x="21783064" y="3999001"/>
                      <a:ext cx="1655838" cy="59093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200" b="1" dirty="0" smtClean="0"/>
                        <a:t>Sullivan House</a:t>
                      </a:r>
                    </a:p>
                  </p:txBody>
                </p:sp>
              </p:grpSp>
              <p:grpSp>
                <p:nvGrpSpPr>
                  <p:cNvPr id="85" name="Group 801"/>
                  <p:cNvGrpSpPr/>
                  <p:nvPr/>
                </p:nvGrpSpPr>
                <p:grpSpPr>
                  <a:xfrm>
                    <a:off x="23616926" y="22581031"/>
                    <a:ext cx="2132889" cy="590938"/>
                    <a:chOff x="21644560" y="3831256"/>
                    <a:chExt cx="2132889" cy="590938"/>
                  </a:xfrm>
                </p:grpSpPr>
                <p:sp>
                  <p:nvSpPr>
                    <p:cNvPr id="803" name="Oval 802"/>
                    <p:cNvSpPr>
                      <a:spLocks noChangeAspect="1"/>
                    </p:cNvSpPr>
                    <p:nvPr/>
                  </p:nvSpPr>
                  <p:spPr>
                    <a:xfrm>
                      <a:off x="21802034" y="4164241"/>
                      <a:ext cx="273998" cy="257950"/>
                    </a:xfrm>
                    <a:prstGeom prst="ellipse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>
                      <a:solidFill>
                        <a:schemeClr val="bg2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6"/>
                    </a:lnRef>
                    <a:fillRef idx="3">
                      <a:schemeClr val="accent6"/>
                    </a:fillRef>
                    <a:effectRef idx="2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804" name="TextBox 803"/>
                    <p:cNvSpPr txBox="1"/>
                    <p:nvPr/>
                  </p:nvSpPr>
                  <p:spPr>
                    <a:xfrm>
                      <a:off x="21644560" y="3831256"/>
                      <a:ext cx="2132889" cy="59093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200" b="1" dirty="0" smtClean="0"/>
                        <a:t>A. Philip Adult Learning</a:t>
                      </a:r>
                    </a:p>
                  </p:txBody>
                </p:sp>
              </p:grpSp>
              <p:grpSp>
                <p:nvGrpSpPr>
                  <p:cNvPr id="86" name="Group 804"/>
                  <p:cNvGrpSpPr/>
                  <p:nvPr/>
                </p:nvGrpSpPr>
                <p:grpSpPr>
                  <a:xfrm>
                    <a:off x="18562530" y="16428608"/>
                    <a:ext cx="2225219" cy="590938"/>
                    <a:chOff x="21722191" y="4054504"/>
                    <a:chExt cx="2225219" cy="590938"/>
                  </a:xfrm>
                </p:grpSpPr>
                <p:sp>
                  <p:nvSpPr>
                    <p:cNvPr id="806" name="Oval 805"/>
                    <p:cNvSpPr>
                      <a:spLocks noChangeAspect="1"/>
                    </p:cNvSpPr>
                    <p:nvPr/>
                  </p:nvSpPr>
                  <p:spPr>
                    <a:xfrm>
                      <a:off x="21802034" y="4164241"/>
                      <a:ext cx="273998" cy="257950"/>
                    </a:xfrm>
                    <a:prstGeom prst="ellipse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>
                      <a:solidFill>
                        <a:schemeClr val="bg2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6"/>
                    </a:lnRef>
                    <a:fillRef idx="3">
                      <a:schemeClr val="accent6"/>
                    </a:fillRef>
                    <a:effectRef idx="2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807" name="TextBox 806"/>
                    <p:cNvSpPr txBox="1"/>
                    <p:nvPr/>
                  </p:nvSpPr>
                  <p:spPr>
                    <a:xfrm>
                      <a:off x="21722191" y="4054504"/>
                      <a:ext cx="2225219" cy="59093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200" b="1" dirty="0" smtClean="0"/>
                        <a:t>Tilden Community Center</a:t>
                      </a:r>
                    </a:p>
                  </p:txBody>
                </p:sp>
              </p:grpSp>
              <p:grpSp>
                <p:nvGrpSpPr>
                  <p:cNvPr id="87" name="Group 807"/>
                  <p:cNvGrpSpPr/>
                  <p:nvPr/>
                </p:nvGrpSpPr>
                <p:grpSpPr>
                  <a:xfrm>
                    <a:off x="21410869" y="22285570"/>
                    <a:ext cx="1971312" cy="886397"/>
                    <a:chOff x="30414337" y="4434594"/>
                    <a:chExt cx="1971312" cy="886397"/>
                  </a:xfrm>
                </p:grpSpPr>
                <p:sp>
                  <p:nvSpPr>
                    <p:cNvPr id="809" name="Rectangle 808"/>
                    <p:cNvSpPr/>
                    <p:nvPr/>
                  </p:nvSpPr>
                  <p:spPr>
                    <a:xfrm>
                      <a:off x="30619249" y="4498194"/>
                      <a:ext cx="1508899" cy="713314"/>
                    </a:xfrm>
                    <a:prstGeom prst="rect">
                      <a:avLst/>
                    </a:prstGeom>
                    <a:ln>
                      <a:solidFill>
                        <a:srgbClr val="7030A0"/>
                      </a:solidFill>
                    </a:ln>
                  </p:spPr>
                  <p:style>
                    <a:lnRef idx="2">
                      <a:schemeClr val="accent2"/>
                    </a:lnRef>
                    <a:fillRef idx="1">
                      <a:schemeClr val="lt1"/>
                    </a:fillRef>
                    <a:effectRef idx="0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200" dirty="0" smtClean="0"/>
                    </a:p>
                  </p:txBody>
                </p:sp>
                <p:sp>
                  <p:nvSpPr>
                    <p:cNvPr id="810" name="TextBox 809"/>
                    <p:cNvSpPr txBox="1"/>
                    <p:nvPr/>
                  </p:nvSpPr>
                  <p:spPr>
                    <a:xfrm>
                      <a:off x="30414337" y="4434594"/>
                      <a:ext cx="1971312" cy="88639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200" b="1" dirty="0" smtClean="0"/>
                        <a:t>Olive-Harvey College</a:t>
                      </a:r>
                    </a:p>
                    <a:p>
                      <a:r>
                        <a:rPr lang="en-US" sz="200" b="1" dirty="0" smtClean="0"/>
                        <a:t>1178</a:t>
                      </a:r>
                    </a:p>
                    <a:p>
                      <a:r>
                        <a:rPr lang="en-US" sz="200" b="1" dirty="0" smtClean="0"/>
                        <a:t>31.1 / 23</a:t>
                      </a:r>
                      <a:endParaRPr lang="en-US" sz="200" b="1" dirty="0"/>
                    </a:p>
                  </p:txBody>
                </p:sp>
              </p:grpSp>
              <p:grpSp>
                <p:nvGrpSpPr>
                  <p:cNvPr id="88" name="Group 810"/>
                  <p:cNvGrpSpPr/>
                  <p:nvPr/>
                </p:nvGrpSpPr>
                <p:grpSpPr>
                  <a:xfrm>
                    <a:off x="23838225" y="21070758"/>
                    <a:ext cx="2125201" cy="886393"/>
                    <a:chOff x="32757104" y="4222384"/>
                    <a:chExt cx="2125201" cy="886393"/>
                  </a:xfrm>
                </p:grpSpPr>
                <p:sp>
                  <p:nvSpPr>
                    <p:cNvPr id="812" name="Rectangle 811"/>
                    <p:cNvSpPr/>
                    <p:nvPr/>
                  </p:nvSpPr>
                  <p:spPr>
                    <a:xfrm>
                      <a:off x="32923626" y="4312168"/>
                      <a:ext cx="1636830" cy="706830"/>
                    </a:xfrm>
                    <a:prstGeom prst="rect">
                      <a:avLst/>
                    </a:prstGeom>
                    <a:ln>
                      <a:solidFill>
                        <a:srgbClr val="7030A0"/>
                      </a:solidFill>
                    </a:ln>
                  </p:spPr>
                  <p:style>
                    <a:lnRef idx="2">
                      <a:schemeClr val="accent2"/>
                    </a:lnRef>
                    <a:fillRef idx="1">
                      <a:schemeClr val="lt1"/>
                    </a:fillRef>
                    <a:effectRef idx="0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200" dirty="0" smtClean="0"/>
                    </a:p>
                  </p:txBody>
                </p:sp>
                <p:sp>
                  <p:nvSpPr>
                    <p:cNvPr id="813" name="TextBox 812"/>
                    <p:cNvSpPr txBox="1"/>
                    <p:nvPr/>
                  </p:nvSpPr>
                  <p:spPr>
                    <a:xfrm>
                      <a:off x="32757104" y="4222384"/>
                      <a:ext cx="2125201" cy="88639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200" b="1" dirty="0" smtClean="0"/>
                        <a:t>South Chicago Learning</a:t>
                      </a:r>
                    </a:p>
                    <a:p>
                      <a:r>
                        <a:rPr lang="en-US" sz="200" b="1" dirty="0" smtClean="0"/>
                        <a:t>1062</a:t>
                      </a:r>
                    </a:p>
                    <a:p>
                      <a:r>
                        <a:rPr lang="en-US" sz="200" b="1" dirty="0" smtClean="0"/>
                        <a:t>45 / 38</a:t>
                      </a:r>
                      <a:endParaRPr lang="en-US" sz="200" b="1" dirty="0"/>
                    </a:p>
                  </p:txBody>
                </p:sp>
              </p:grpSp>
              <p:grpSp>
                <p:nvGrpSpPr>
                  <p:cNvPr id="89" name="Group 813"/>
                  <p:cNvGrpSpPr/>
                  <p:nvPr/>
                </p:nvGrpSpPr>
                <p:grpSpPr>
                  <a:xfrm>
                    <a:off x="24718577" y="23464583"/>
                    <a:ext cx="2340643" cy="886396"/>
                    <a:chOff x="17504741" y="7254851"/>
                    <a:chExt cx="2340643" cy="886396"/>
                  </a:xfrm>
                </p:grpSpPr>
                <p:sp>
                  <p:nvSpPr>
                    <p:cNvPr id="815" name="Oval 814"/>
                    <p:cNvSpPr>
                      <a:spLocks noChangeAspect="1"/>
                    </p:cNvSpPr>
                    <p:nvPr/>
                  </p:nvSpPr>
                  <p:spPr>
                    <a:xfrm>
                      <a:off x="17702054" y="7595480"/>
                      <a:ext cx="199271" cy="187600"/>
                    </a:xfrm>
                    <a:prstGeom prst="ellipse">
                      <a:avLst/>
                    </a:prstGeom>
                    <a:solidFill>
                      <a:srgbClr val="7030A0"/>
                    </a:solidFill>
                    <a:ln>
                      <a:solidFill>
                        <a:schemeClr val="bg2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6"/>
                    </a:lnRef>
                    <a:fillRef idx="3">
                      <a:schemeClr val="accent6"/>
                    </a:fillRef>
                    <a:effectRef idx="2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816" name="TextBox 815"/>
                    <p:cNvSpPr txBox="1"/>
                    <p:nvPr/>
                  </p:nvSpPr>
                  <p:spPr>
                    <a:xfrm>
                      <a:off x="17504741" y="7254851"/>
                      <a:ext cx="2340643" cy="886396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200" b="1" dirty="0" smtClean="0"/>
                        <a:t>Knowledge Hook-Up Center</a:t>
                      </a:r>
                    </a:p>
                    <a:p>
                      <a:r>
                        <a:rPr lang="en-US" sz="200" b="1" dirty="0" smtClean="0"/>
                        <a:t>42</a:t>
                      </a:r>
                    </a:p>
                    <a:p>
                      <a:r>
                        <a:rPr lang="en-US" sz="200" b="1" dirty="0" smtClean="0"/>
                        <a:t>66.7 / 5</a:t>
                      </a:r>
                      <a:endParaRPr lang="en-US" sz="200" b="1" dirty="0"/>
                    </a:p>
                  </p:txBody>
                </p:sp>
              </p:grpSp>
              <p:grpSp>
                <p:nvGrpSpPr>
                  <p:cNvPr id="90" name="Group 816"/>
                  <p:cNvGrpSpPr/>
                  <p:nvPr/>
                </p:nvGrpSpPr>
                <p:grpSpPr>
                  <a:xfrm>
                    <a:off x="18479248" y="19921290"/>
                    <a:ext cx="1440393" cy="1034131"/>
                    <a:chOff x="16925802" y="7493051"/>
                    <a:chExt cx="1440393" cy="1034131"/>
                  </a:xfrm>
                </p:grpSpPr>
                <p:sp>
                  <p:nvSpPr>
                    <p:cNvPr id="818" name="Oval 817"/>
                    <p:cNvSpPr>
                      <a:spLocks noChangeAspect="1"/>
                    </p:cNvSpPr>
                    <p:nvPr/>
                  </p:nvSpPr>
                  <p:spPr>
                    <a:xfrm>
                      <a:off x="17233377" y="7653054"/>
                      <a:ext cx="199272" cy="187598"/>
                    </a:xfrm>
                    <a:prstGeom prst="ellipse">
                      <a:avLst/>
                    </a:prstGeom>
                    <a:solidFill>
                      <a:srgbClr val="7030A0"/>
                    </a:solidFill>
                    <a:ln>
                      <a:solidFill>
                        <a:schemeClr val="bg2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6"/>
                    </a:lnRef>
                    <a:fillRef idx="3">
                      <a:schemeClr val="accent6"/>
                    </a:fillRef>
                    <a:effectRef idx="2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819" name="TextBox 818"/>
                    <p:cNvSpPr txBox="1"/>
                    <p:nvPr/>
                  </p:nvSpPr>
                  <p:spPr>
                    <a:xfrm>
                      <a:off x="16925802" y="7493051"/>
                      <a:ext cx="1440393" cy="1034131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200" b="1" dirty="0" smtClean="0"/>
                        <a:t>Ark of</a:t>
                      </a:r>
                    </a:p>
                    <a:p>
                      <a:r>
                        <a:rPr lang="en-US" sz="200" b="1" dirty="0" smtClean="0"/>
                        <a:t>St. Sabina</a:t>
                      </a:r>
                    </a:p>
                    <a:p>
                      <a:r>
                        <a:rPr lang="en-US" sz="200" b="1" dirty="0" smtClean="0"/>
                        <a:t>42</a:t>
                      </a:r>
                    </a:p>
                    <a:p>
                      <a:r>
                        <a:rPr lang="en-US" sz="200" b="1" dirty="0" smtClean="0"/>
                        <a:t>76.2 / NA</a:t>
                      </a:r>
                      <a:endParaRPr lang="en-US" sz="200" b="1" dirty="0"/>
                    </a:p>
                  </p:txBody>
                </p:sp>
              </p:grpSp>
              <p:grpSp>
                <p:nvGrpSpPr>
                  <p:cNvPr id="92" name="Group 822"/>
                  <p:cNvGrpSpPr/>
                  <p:nvPr/>
                </p:nvGrpSpPr>
                <p:grpSpPr>
                  <a:xfrm>
                    <a:off x="22721239" y="23370779"/>
                    <a:ext cx="2040556" cy="967720"/>
                    <a:chOff x="16208279" y="7607955"/>
                    <a:chExt cx="2040556" cy="967720"/>
                  </a:xfrm>
                </p:grpSpPr>
                <p:sp>
                  <p:nvSpPr>
                    <p:cNvPr id="824" name="Oval 823"/>
                    <p:cNvSpPr>
                      <a:spLocks noChangeAspect="1"/>
                    </p:cNvSpPr>
                    <p:nvPr/>
                  </p:nvSpPr>
                  <p:spPr>
                    <a:xfrm>
                      <a:off x="16933088" y="7607955"/>
                      <a:ext cx="199272" cy="187599"/>
                    </a:xfrm>
                    <a:prstGeom prst="ellipse">
                      <a:avLst/>
                    </a:prstGeom>
                    <a:solidFill>
                      <a:srgbClr val="7030A0"/>
                    </a:solidFill>
                    <a:ln>
                      <a:solidFill>
                        <a:schemeClr val="bg2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6"/>
                    </a:lnRef>
                    <a:fillRef idx="3">
                      <a:schemeClr val="accent6"/>
                    </a:fillRef>
                    <a:effectRef idx="2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825" name="TextBox 824"/>
                    <p:cNvSpPr txBox="1"/>
                    <p:nvPr/>
                  </p:nvSpPr>
                  <p:spPr>
                    <a:xfrm>
                      <a:off x="16208279" y="7689277"/>
                      <a:ext cx="2040556" cy="88639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200" b="1" dirty="0" smtClean="0"/>
                        <a:t>Metro Family Services</a:t>
                      </a:r>
                    </a:p>
                    <a:p>
                      <a:r>
                        <a:rPr lang="en-US" sz="200" b="1" dirty="0" smtClean="0"/>
                        <a:t>28</a:t>
                      </a:r>
                    </a:p>
                    <a:p>
                      <a:r>
                        <a:rPr lang="en-US" sz="200" b="1" dirty="0" smtClean="0"/>
                        <a:t>78.6 / 9</a:t>
                      </a:r>
                      <a:endParaRPr lang="en-US" sz="200" b="1" dirty="0"/>
                    </a:p>
                  </p:txBody>
                </p:sp>
              </p:grpSp>
              <p:grpSp>
                <p:nvGrpSpPr>
                  <p:cNvPr id="93" name="Group 825"/>
                  <p:cNvGrpSpPr/>
                  <p:nvPr/>
                </p:nvGrpSpPr>
                <p:grpSpPr>
                  <a:xfrm>
                    <a:off x="24295830" y="23985397"/>
                    <a:ext cx="1832114" cy="1034131"/>
                    <a:chOff x="17215358" y="7232352"/>
                    <a:chExt cx="1832114" cy="1034131"/>
                  </a:xfrm>
                </p:grpSpPr>
                <p:sp>
                  <p:nvSpPr>
                    <p:cNvPr id="827" name="Oval 826"/>
                    <p:cNvSpPr>
                      <a:spLocks noChangeAspect="1"/>
                    </p:cNvSpPr>
                    <p:nvPr/>
                  </p:nvSpPr>
                  <p:spPr>
                    <a:xfrm>
                      <a:off x="17889005" y="7529640"/>
                      <a:ext cx="199272" cy="187598"/>
                    </a:xfrm>
                    <a:prstGeom prst="ellipse">
                      <a:avLst/>
                    </a:prstGeom>
                    <a:solidFill>
                      <a:srgbClr val="7030A0"/>
                    </a:solidFill>
                    <a:ln>
                      <a:solidFill>
                        <a:schemeClr val="bg2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6"/>
                    </a:lnRef>
                    <a:fillRef idx="3">
                      <a:schemeClr val="accent6"/>
                    </a:fillRef>
                    <a:effectRef idx="2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828" name="TextBox 827"/>
                    <p:cNvSpPr txBox="1"/>
                    <p:nvPr/>
                  </p:nvSpPr>
                  <p:spPr>
                    <a:xfrm>
                      <a:off x="17215358" y="7232352"/>
                      <a:ext cx="1832114" cy="103413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00" b="1" dirty="0" smtClean="0"/>
                        <a:t>Eastside</a:t>
                      </a:r>
                    </a:p>
                    <a:p>
                      <a:r>
                        <a:rPr lang="en-US" sz="200" b="1" dirty="0" smtClean="0"/>
                        <a:t>United</a:t>
                      </a:r>
                    </a:p>
                    <a:p>
                      <a:r>
                        <a:rPr lang="en-US" sz="200" b="1" dirty="0" smtClean="0"/>
                        <a:t>27</a:t>
                      </a:r>
                    </a:p>
                    <a:p>
                      <a:r>
                        <a:rPr lang="en-US" sz="200" b="1" dirty="0" smtClean="0"/>
                        <a:t>77.4 / 4</a:t>
                      </a:r>
                      <a:endParaRPr lang="en-US" sz="200" b="1" dirty="0"/>
                    </a:p>
                  </p:txBody>
                </p:sp>
              </p:grpSp>
              <p:grpSp>
                <p:nvGrpSpPr>
                  <p:cNvPr id="94" name="Group 829"/>
                  <p:cNvGrpSpPr/>
                  <p:nvPr/>
                </p:nvGrpSpPr>
                <p:grpSpPr>
                  <a:xfrm>
                    <a:off x="17984051" y="5273976"/>
                    <a:ext cx="1702004" cy="1034132"/>
                    <a:chOff x="30276135" y="4958745"/>
                    <a:chExt cx="1702004" cy="1034132"/>
                  </a:xfrm>
                </p:grpSpPr>
                <p:sp>
                  <p:nvSpPr>
                    <p:cNvPr id="831" name="Rectangle 830"/>
                    <p:cNvSpPr/>
                    <p:nvPr/>
                  </p:nvSpPr>
                  <p:spPr>
                    <a:xfrm>
                      <a:off x="30404108" y="5097225"/>
                      <a:ext cx="1310536" cy="780251"/>
                    </a:xfrm>
                    <a:prstGeom prst="rect">
                      <a:avLst/>
                    </a:prstGeom>
                    <a:ln>
                      <a:solidFill>
                        <a:schemeClr val="accent3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2"/>
                    </a:lnRef>
                    <a:fillRef idx="1">
                      <a:schemeClr val="lt1"/>
                    </a:fillRef>
                    <a:effectRef idx="0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200" dirty="0" smtClean="0"/>
                    </a:p>
                  </p:txBody>
                </p:sp>
                <p:sp>
                  <p:nvSpPr>
                    <p:cNvPr id="832" name="TextBox 831"/>
                    <p:cNvSpPr txBox="1"/>
                    <p:nvPr/>
                  </p:nvSpPr>
                  <p:spPr>
                    <a:xfrm>
                      <a:off x="30276135" y="4958745"/>
                      <a:ext cx="1702004" cy="103413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none" rtlCol="0">
                      <a:spAutoFit/>
                    </a:bodyPr>
                    <a:lstStyle/>
                    <a:p>
                      <a:endParaRPr lang="en-US" sz="200" b="1" dirty="0" smtClean="0"/>
                    </a:p>
                    <a:p>
                      <a:r>
                        <a:rPr lang="en-US" sz="200" b="1" dirty="0" smtClean="0"/>
                        <a:t>Truman College</a:t>
                      </a:r>
                    </a:p>
                    <a:p>
                      <a:r>
                        <a:rPr lang="en-US" sz="200" b="1" dirty="0" smtClean="0"/>
                        <a:t>7732 </a:t>
                      </a:r>
                    </a:p>
                    <a:p>
                      <a:r>
                        <a:rPr lang="en-US" sz="200" b="1" dirty="0" smtClean="0"/>
                        <a:t>32.1 / 40</a:t>
                      </a:r>
                      <a:endParaRPr lang="en-US" sz="200" b="1" dirty="0"/>
                    </a:p>
                  </p:txBody>
                </p:sp>
              </p:grpSp>
              <p:grpSp>
                <p:nvGrpSpPr>
                  <p:cNvPr id="95" name="Group 832"/>
                  <p:cNvGrpSpPr/>
                  <p:nvPr/>
                </p:nvGrpSpPr>
                <p:grpSpPr>
                  <a:xfrm>
                    <a:off x="18404171" y="6560100"/>
                    <a:ext cx="1855891" cy="886397"/>
                    <a:chOff x="29996282" y="5046484"/>
                    <a:chExt cx="3711782" cy="886397"/>
                  </a:xfrm>
                </p:grpSpPr>
                <p:sp>
                  <p:nvSpPr>
                    <p:cNvPr id="834" name="Rectangle 833"/>
                    <p:cNvSpPr/>
                    <p:nvPr/>
                  </p:nvSpPr>
                  <p:spPr>
                    <a:xfrm>
                      <a:off x="30404110" y="5097225"/>
                      <a:ext cx="2682772" cy="800063"/>
                    </a:xfrm>
                    <a:prstGeom prst="rect">
                      <a:avLst/>
                    </a:prstGeom>
                    <a:ln>
                      <a:solidFill>
                        <a:schemeClr val="accent3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2"/>
                    </a:lnRef>
                    <a:fillRef idx="1">
                      <a:schemeClr val="lt1"/>
                    </a:fillRef>
                    <a:effectRef idx="0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200" dirty="0" smtClean="0"/>
                    </a:p>
                  </p:txBody>
                </p:sp>
                <p:sp>
                  <p:nvSpPr>
                    <p:cNvPr id="835" name="TextBox 834"/>
                    <p:cNvSpPr txBox="1"/>
                    <p:nvPr/>
                  </p:nvSpPr>
                  <p:spPr>
                    <a:xfrm>
                      <a:off x="29996282" y="5046484"/>
                      <a:ext cx="3711782" cy="88639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200" b="1" dirty="0" smtClean="0"/>
                        <a:t>Lakeview Learning</a:t>
                      </a:r>
                    </a:p>
                    <a:p>
                      <a:r>
                        <a:rPr lang="en-US" sz="200" b="1" dirty="0" smtClean="0"/>
                        <a:t>1715</a:t>
                      </a:r>
                    </a:p>
                    <a:p>
                      <a:r>
                        <a:rPr lang="en-US" sz="200" b="1" dirty="0" smtClean="0"/>
                        <a:t>56.6 / 81</a:t>
                      </a:r>
                      <a:endParaRPr lang="en-US" sz="200" b="1" dirty="0"/>
                    </a:p>
                  </p:txBody>
                </p:sp>
              </p:grpSp>
              <p:grpSp>
                <p:nvGrpSpPr>
                  <p:cNvPr id="802" name="Group 835"/>
                  <p:cNvGrpSpPr/>
                  <p:nvPr/>
                </p:nvGrpSpPr>
                <p:grpSpPr>
                  <a:xfrm>
                    <a:off x="14873550" y="5967347"/>
                    <a:ext cx="2339673" cy="1081914"/>
                    <a:chOff x="19152005" y="5017618"/>
                    <a:chExt cx="2339673" cy="1081914"/>
                  </a:xfrm>
                </p:grpSpPr>
                <p:sp>
                  <p:nvSpPr>
                    <p:cNvPr id="837" name="TextBox 836"/>
                    <p:cNvSpPr txBox="1"/>
                    <p:nvPr/>
                  </p:nvSpPr>
                  <p:spPr>
                    <a:xfrm>
                      <a:off x="19158735" y="5213136"/>
                      <a:ext cx="2332943" cy="886396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200" b="1" dirty="0" smtClean="0"/>
                        <a:t>Our Lady of Mercy Convent</a:t>
                      </a:r>
                    </a:p>
                    <a:p>
                      <a:r>
                        <a:rPr lang="en-US" sz="200" b="1" dirty="0" smtClean="0"/>
                        <a:t>463</a:t>
                      </a:r>
                    </a:p>
                    <a:p>
                      <a:r>
                        <a:rPr lang="en-US" sz="200" b="1" dirty="0" smtClean="0"/>
                        <a:t>71.9 / 56</a:t>
                      </a:r>
                      <a:endParaRPr lang="en-US" sz="200" b="1" dirty="0"/>
                    </a:p>
                  </p:txBody>
                </p:sp>
                <p:sp>
                  <p:nvSpPr>
                    <p:cNvPr id="838" name="Oval 837"/>
                    <p:cNvSpPr>
                      <a:spLocks noChangeAspect="1"/>
                    </p:cNvSpPr>
                    <p:nvPr/>
                  </p:nvSpPr>
                  <p:spPr>
                    <a:xfrm>
                      <a:off x="19152005" y="5017618"/>
                      <a:ext cx="498177" cy="468998"/>
                    </a:xfrm>
                    <a:prstGeom prst="ellipse">
                      <a:avLst/>
                    </a:prstGeom>
                    <a:solidFill>
                      <a:schemeClr val="accent3">
                        <a:lumMod val="75000"/>
                      </a:schemeClr>
                    </a:solidFill>
                    <a:ln>
                      <a:solidFill>
                        <a:schemeClr val="bg2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6"/>
                    </a:lnRef>
                    <a:fillRef idx="3">
                      <a:schemeClr val="accent6"/>
                    </a:fillRef>
                    <a:effectRef idx="2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</p:grpSp>
              <p:grpSp>
                <p:nvGrpSpPr>
                  <p:cNvPr id="808" name="Group 844"/>
                  <p:cNvGrpSpPr/>
                  <p:nvPr/>
                </p:nvGrpSpPr>
                <p:grpSpPr>
                  <a:xfrm>
                    <a:off x="10565424" y="5832721"/>
                    <a:ext cx="1663535" cy="886396"/>
                    <a:chOff x="30179934" y="4999311"/>
                    <a:chExt cx="1663535" cy="886396"/>
                  </a:xfrm>
                </p:grpSpPr>
                <p:sp>
                  <p:nvSpPr>
                    <p:cNvPr id="846" name="Rectangle 845"/>
                    <p:cNvSpPr/>
                    <p:nvPr/>
                  </p:nvSpPr>
                  <p:spPr>
                    <a:xfrm>
                      <a:off x="30404108" y="5097226"/>
                      <a:ext cx="1106991" cy="706832"/>
                    </a:xfrm>
                    <a:prstGeom prst="rect">
                      <a:avLst/>
                    </a:prstGeom>
                    <a:ln>
                      <a:solidFill>
                        <a:schemeClr val="bg2">
                          <a:lumMod val="25000"/>
                        </a:schemeClr>
                      </a:solidFill>
                    </a:ln>
                  </p:spPr>
                  <p:style>
                    <a:lnRef idx="2">
                      <a:schemeClr val="accent2"/>
                    </a:lnRef>
                    <a:fillRef idx="1">
                      <a:schemeClr val="lt1"/>
                    </a:fillRef>
                    <a:effectRef idx="0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200" dirty="0" smtClean="0"/>
                    </a:p>
                  </p:txBody>
                </p:sp>
                <p:sp>
                  <p:nvSpPr>
                    <p:cNvPr id="847" name="TextBox 846"/>
                    <p:cNvSpPr txBox="1"/>
                    <p:nvPr/>
                  </p:nvSpPr>
                  <p:spPr>
                    <a:xfrm>
                      <a:off x="30179934" y="4999311"/>
                      <a:ext cx="1663535" cy="886396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200" b="1" dirty="0" smtClean="0"/>
                        <a:t>Wright College</a:t>
                      </a:r>
                    </a:p>
                    <a:p>
                      <a:r>
                        <a:rPr lang="en-US" sz="200" b="1" dirty="0" smtClean="0"/>
                        <a:t>4662</a:t>
                      </a:r>
                    </a:p>
                    <a:p>
                      <a:r>
                        <a:rPr lang="en-US" sz="200" b="1" dirty="0" smtClean="0"/>
                        <a:t>62.4 / 59</a:t>
                      </a:r>
                      <a:endParaRPr lang="en-US" sz="200" b="1" dirty="0"/>
                    </a:p>
                  </p:txBody>
                </p:sp>
              </p:grpSp>
              <p:sp>
                <p:nvSpPr>
                  <p:cNvPr id="849" name="Rectangle 848"/>
                  <p:cNvSpPr/>
                  <p:nvPr/>
                </p:nvSpPr>
                <p:spPr>
                  <a:xfrm>
                    <a:off x="15181325" y="9384133"/>
                    <a:ext cx="1410958" cy="562747"/>
                  </a:xfrm>
                  <a:prstGeom prst="rect">
                    <a:avLst/>
                  </a:prstGeom>
                  <a:ln>
                    <a:solidFill>
                      <a:schemeClr val="bg2">
                        <a:lumMod val="25000"/>
                      </a:schemeClr>
                    </a:solidFill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00" dirty="0" smtClean="0"/>
                  </a:p>
                </p:txBody>
              </p:sp>
              <p:sp>
                <p:nvSpPr>
                  <p:cNvPr id="850" name="TextBox 849"/>
                  <p:cNvSpPr txBox="1"/>
                  <p:nvPr/>
                </p:nvSpPr>
                <p:spPr>
                  <a:xfrm>
                    <a:off x="14986575" y="9236546"/>
                    <a:ext cx="1940534" cy="886397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200" b="1" dirty="0" smtClean="0"/>
                      <a:t>Humboldt Park Voc.</a:t>
                    </a:r>
                  </a:p>
                  <a:p>
                    <a:r>
                      <a:rPr lang="en-US" sz="200" b="1" dirty="0" smtClean="0"/>
                      <a:t>999</a:t>
                    </a:r>
                  </a:p>
                  <a:p>
                    <a:r>
                      <a:rPr lang="en-US" sz="200" b="1" dirty="0" smtClean="0"/>
                      <a:t>64.5 / 78</a:t>
                    </a:r>
                    <a:endParaRPr lang="en-US" sz="200" b="1" dirty="0"/>
                  </a:p>
                </p:txBody>
              </p:sp>
              <p:grpSp>
                <p:nvGrpSpPr>
                  <p:cNvPr id="811" name="Group 850"/>
                  <p:cNvGrpSpPr/>
                  <p:nvPr/>
                </p:nvGrpSpPr>
                <p:grpSpPr>
                  <a:xfrm>
                    <a:off x="14131485" y="9515595"/>
                    <a:ext cx="1705493" cy="1074196"/>
                    <a:chOff x="15311541" y="7565661"/>
                    <a:chExt cx="1705493" cy="1074196"/>
                  </a:xfrm>
                </p:grpSpPr>
                <p:sp>
                  <p:nvSpPr>
                    <p:cNvPr id="852" name="Oval 851"/>
                    <p:cNvSpPr>
                      <a:spLocks noChangeAspect="1"/>
                    </p:cNvSpPr>
                    <p:nvPr/>
                  </p:nvSpPr>
                  <p:spPr>
                    <a:xfrm>
                      <a:off x="15646236" y="7565661"/>
                      <a:ext cx="348725" cy="328301"/>
                    </a:xfrm>
                    <a:prstGeom prst="ellipse">
                      <a:avLst/>
                    </a:prstGeom>
                    <a:solidFill>
                      <a:schemeClr val="bg2">
                        <a:lumMod val="50000"/>
                      </a:schemeClr>
                    </a:solidFill>
                    <a:ln>
                      <a:solidFill>
                        <a:schemeClr val="bg2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6"/>
                    </a:lnRef>
                    <a:fillRef idx="3">
                      <a:schemeClr val="accent6"/>
                    </a:fillRef>
                    <a:effectRef idx="2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853" name="TextBox 852"/>
                    <p:cNvSpPr txBox="1"/>
                    <p:nvPr/>
                  </p:nvSpPr>
                  <p:spPr>
                    <a:xfrm>
                      <a:off x="15311541" y="7605727"/>
                      <a:ext cx="1705493" cy="103413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00" b="1" dirty="0" smtClean="0"/>
                        <a:t>Providence </a:t>
                      </a:r>
                    </a:p>
                    <a:p>
                      <a:r>
                        <a:rPr lang="en-US" sz="200" b="1" dirty="0" smtClean="0"/>
                        <a:t>Family Service</a:t>
                      </a:r>
                    </a:p>
                    <a:p>
                      <a:r>
                        <a:rPr lang="en-US" sz="200" b="1" dirty="0" smtClean="0"/>
                        <a:t>144                              52 / 81</a:t>
                      </a:r>
                    </a:p>
                  </p:txBody>
                </p:sp>
              </p:grpSp>
              <p:grpSp>
                <p:nvGrpSpPr>
                  <p:cNvPr id="814" name="Group 853"/>
                  <p:cNvGrpSpPr/>
                  <p:nvPr/>
                </p:nvGrpSpPr>
                <p:grpSpPr>
                  <a:xfrm>
                    <a:off x="11087093" y="7736597"/>
                    <a:ext cx="2340645" cy="886397"/>
                    <a:chOff x="13728215" y="9623147"/>
                    <a:chExt cx="2340645" cy="886397"/>
                  </a:xfrm>
                </p:grpSpPr>
                <p:sp>
                  <p:nvSpPr>
                    <p:cNvPr id="855" name="Oval 854"/>
                    <p:cNvSpPr>
                      <a:spLocks noChangeAspect="1"/>
                    </p:cNvSpPr>
                    <p:nvPr/>
                  </p:nvSpPr>
                  <p:spPr>
                    <a:xfrm>
                      <a:off x="14631398" y="10010017"/>
                      <a:ext cx="348725" cy="328301"/>
                    </a:xfrm>
                    <a:prstGeom prst="ellipse">
                      <a:avLst/>
                    </a:prstGeom>
                    <a:solidFill>
                      <a:schemeClr val="bg2">
                        <a:lumMod val="50000"/>
                      </a:schemeClr>
                    </a:solidFill>
                    <a:ln>
                      <a:solidFill>
                        <a:schemeClr val="bg2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6"/>
                    </a:lnRef>
                    <a:fillRef idx="3">
                      <a:schemeClr val="accent6"/>
                    </a:fillRef>
                    <a:effectRef idx="2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856" name="TextBox 855"/>
                    <p:cNvSpPr txBox="1"/>
                    <p:nvPr/>
                  </p:nvSpPr>
                  <p:spPr>
                    <a:xfrm>
                      <a:off x="13728215" y="9623147"/>
                      <a:ext cx="2340645" cy="886397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200" b="1" dirty="0" smtClean="0"/>
                        <a:t>Northwest Free Will Baptist</a:t>
                      </a:r>
                    </a:p>
                    <a:p>
                      <a:r>
                        <a:rPr lang="en-US" sz="200" b="1" dirty="0" smtClean="0"/>
                        <a:t>107</a:t>
                      </a:r>
                      <a:endParaRPr lang="en-US" sz="200" b="1" dirty="0"/>
                    </a:p>
                    <a:p>
                      <a:r>
                        <a:rPr lang="en-US" sz="200" b="1" dirty="0" smtClean="0"/>
                        <a:t>77 / 100</a:t>
                      </a:r>
                    </a:p>
                  </p:txBody>
                </p:sp>
              </p:grpSp>
              <p:grpSp>
                <p:nvGrpSpPr>
                  <p:cNvPr id="817" name="Group 856"/>
                  <p:cNvGrpSpPr/>
                  <p:nvPr/>
                </p:nvGrpSpPr>
                <p:grpSpPr>
                  <a:xfrm>
                    <a:off x="9781156" y="6920548"/>
                    <a:ext cx="1631008" cy="1477330"/>
                    <a:chOff x="14718447" y="7300161"/>
                    <a:chExt cx="1631008" cy="1477330"/>
                  </a:xfrm>
                </p:grpSpPr>
                <p:sp>
                  <p:nvSpPr>
                    <p:cNvPr id="858" name="Oval 857"/>
                    <p:cNvSpPr>
                      <a:spLocks noChangeAspect="1"/>
                    </p:cNvSpPr>
                    <p:nvPr/>
                  </p:nvSpPr>
                  <p:spPr>
                    <a:xfrm>
                      <a:off x="15662449" y="8032392"/>
                      <a:ext cx="199272" cy="187598"/>
                    </a:xfrm>
                    <a:prstGeom prst="ellipse">
                      <a:avLst/>
                    </a:prstGeom>
                    <a:solidFill>
                      <a:schemeClr val="bg2">
                        <a:lumMod val="50000"/>
                      </a:schemeClr>
                    </a:solidFill>
                    <a:ln>
                      <a:solidFill>
                        <a:schemeClr val="bg2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6"/>
                    </a:lnRef>
                    <a:fillRef idx="3">
                      <a:schemeClr val="accent6"/>
                    </a:fillRef>
                    <a:effectRef idx="2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859" name="TextBox 858"/>
                    <p:cNvSpPr txBox="1"/>
                    <p:nvPr/>
                  </p:nvSpPr>
                  <p:spPr>
                    <a:xfrm>
                      <a:off x="14718447" y="7300161"/>
                      <a:ext cx="1631008" cy="147733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endParaRPr lang="en-US" sz="200" b="1" dirty="0" smtClean="0"/>
                    </a:p>
                    <a:p>
                      <a:endParaRPr lang="en-US" sz="200" b="1" dirty="0"/>
                    </a:p>
                    <a:p>
                      <a:r>
                        <a:rPr lang="en-US" sz="200" b="1" dirty="0" smtClean="0"/>
                        <a:t>Islamic Community Center</a:t>
                      </a:r>
                    </a:p>
                    <a:p>
                      <a:r>
                        <a:rPr lang="en-US" sz="200" b="1" dirty="0" smtClean="0"/>
                        <a:t>33</a:t>
                      </a:r>
                    </a:p>
                    <a:p>
                      <a:r>
                        <a:rPr lang="en-US" sz="200" b="1" dirty="0" smtClean="0"/>
                        <a:t>69.6 / NA </a:t>
                      </a:r>
                      <a:endParaRPr lang="en-US" sz="200" b="1" dirty="0"/>
                    </a:p>
                  </p:txBody>
                </p:sp>
              </p:grpSp>
              <p:grpSp>
                <p:nvGrpSpPr>
                  <p:cNvPr id="823" name="Group 862"/>
                  <p:cNvGrpSpPr/>
                  <p:nvPr/>
                </p:nvGrpSpPr>
                <p:grpSpPr>
                  <a:xfrm>
                    <a:off x="15157002" y="7123767"/>
                    <a:ext cx="1948225" cy="590932"/>
                    <a:chOff x="19279590" y="7536879"/>
                    <a:chExt cx="1948225" cy="590932"/>
                  </a:xfrm>
                </p:grpSpPr>
                <p:sp>
                  <p:nvSpPr>
                    <p:cNvPr id="864" name="Oval 863"/>
                    <p:cNvSpPr>
                      <a:spLocks noChangeAspect="1"/>
                    </p:cNvSpPr>
                    <p:nvPr/>
                  </p:nvSpPr>
                  <p:spPr>
                    <a:xfrm>
                      <a:off x="19577507" y="7820038"/>
                      <a:ext cx="199271" cy="187600"/>
                    </a:xfrm>
                    <a:prstGeom prst="ellipse">
                      <a:avLst/>
                    </a:prstGeom>
                    <a:solidFill>
                      <a:schemeClr val="accent3">
                        <a:lumMod val="75000"/>
                      </a:schemeClr>
                    </a:solidFill>
                    <a:ln>
                      <a:solidFill>
                        <a:schemeClr val="bg2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6"/>
                    </a:lnRef>
                    <a:fillRef idx="3">
                      <a:schemeClr val="accent6"/>
                    </a:fillRef>
                    <a:effectRef idx="2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865" name="TextBox 864"/>
                    <p:cNvSpPr txBox="1"/>
                    <p:nvPr/>
                  </p:nvSpPr>
                  <p:spPr>
                    <a:xfrm>
                      <a:off x="19279590" y="7536879"/>
                      <a:ext cx="1948225" cy="5909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200" b="1" dirty="0" smtClean="0"/>
                        <a:t>Concordia Avondale</a:t>
                      </a:r>
                    </a:p>
                  </p:txBody>
                </p:sp>
              </p:grpSp>
              <p:sp>
                <p:nvSpPr>
                  <p:cNvPr id="868" name="TextBox 867"/>
                  <p:cNvSpPr txBox="1"/>
                  <p:nvPr/>
                </p:nvSpPr>
                <p:spPr>
                  <a:xfrm>
                    <a:off x="17429093" y="12678722"/>
                    <a:ext cx="3027461" cy="88639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00" b="1" dirty="0" smtClean="0"/>
                      <a:t>Juarez Community Academy</a:t>
                    </a:r>
                  </a:p>
                  <a:p>
                    <a:r>
                      <a:rPr lang="en-US" sz="200" b="1" dirty="0" smtClean="0"/>
                      <a:t>33</a:t>
                    </a:r>
                  </a:p>
                  <a:p>
                    <a:endParaRPr lang="en-US" sz="200" b="1" dirty="0"/>
                  </a:p>
                </p:txBody>
              </p:sp>
              <p:sp>
                <p:nvSpPr>
                  <p:cNvPr id="870" name="TextBox 869"/>
                  <p:cNvSpPr txBox="1"/>
                  <p:nvPr/>
                </p:nvSpPr>
                <p:spPr>
                  <a:xfrm>
                    <a:off x="15457325" y="13828226"/>
                    <a:ext cx="1702003" cy="88639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200" b="1" dirty="0" smtClean="0"/>
                      <a:t>Madero Middle</a:t>
                    </a:r>
                  </a:p>
                  <a:p>
                    <a:r>
                      <a:rPr lang="en-US" sz="200" b="1" dirty="0" smtClean="0"/>
                      <a:t>19</a:t>
                    </a:r>
                  </a:p>
                  <a:p>
                    <a:endParaRPr lang="en-US" sz="200" b="1" dirty="0"/>
                  </a:p>
                </p:txBody>
              </p:sp>
              <p:grpSp>
                <p:nvGrpSpPr>
                  <p:cNvPr id="830" name="Group 874"/>
                  <p:cNvGrpSpPr/>
                  <p:nvPr/>
                </p:nvGrpSpPr>
                <p:grpSpPr>
                  <a:xfrm>
                    <a:off x="13926910" y="9013766"/>
                    <a:ext cx="1208597" cy="886396"/>
                    <a:chOff x="17726166" y="12149467"/>
                    <a:chExt cx="1208597" cy="886396"/>
                  </a:xfrm>
                </p:grpSpPr>
                <p:sp>
                  <p:nvSpPr>
                    <p:cNvPr id="877" name="Oval 876"/>
                    <p:cNvSpPr>
                      <a:spLocks noChangeAspect="1"/>
                    </p:cNvSpPr>
                    <p:nvPr/>
                  </p:nvSpPr>
                  <p:spPr>
                    <a:xfrm>
                      <a:off x="18345384" y="12620169"/>
                      <a:ext cx="124546" cy="117249"/>
                    </a:xfrm>
                    <a:prstGeom prst="ellipse">
                      <a:avLst/>
                    </a:prstGeom>
                    <a:solidFill>
                      <a:srgbClr val="C00000"/>
                    </a:solidFill>
                    <a:ln>
                      <a:solidFill>
                        <a:schemeClr val="bg2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6"/>
                    </a:lnRef>
                    <a:fillRef idx="3">
                      <a:schemeClr val="accent6"/>
                    </a:fillRef>
                    <a:effectRef idx="2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876" name="TextBox 875"/>
                    <p:cNvSpPr txBox="1"/>
                    <p:nvPr/>
                  </p:nvSpPr>
                  <p:spPr>
                    <a:xfrm>
                      <a:off x="17726166" y="12149467"/>
                      <a:ext cx="1208597" cy="88639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00" b="1" dirty="0" smtClean="0"/>
                        <a:t>Stowe</a:t>
                      </a:r>
                    </a:p>
                    <a:p>
                      <a:r>
                        <a:rPr lang="en-US" sz="200" b="1" dirty="0" smtClean="0"/>
                        <a:t>10</a:t>
                      </a:r>
                    </a:p>
                    <a:p>
                      <a:endParaRPr lang="en-US" sz="200" b="1" dirty="0"/>
                    </a:p>
                  </p:txBody>
                </p:sp>
              </p:grpSp>
              <p:grpSp>
                <p:nvGrpSpPr>
                  <p:cNvPr id="833" name="Group 877"/>
                  <p:cNvGrpSpPr/>
                  <p:nvPr/>
                </p:nvGrpSpPr>
                <p:grpSpPr>
                  <a:xfrm>
                    <a:off x="14667902" y="8227108"/>
                    <a:ext cx="1560729" cy="738662"/>
                    <a:chOff x="16975777" y="11986294"/>
                    <a:chExt cx="1560729" cy="738662"/>
                  </a:xfrm>
                </p:grpSpPr>
                <p:sp>
                  <p:nvSpPr>
                    <p:cNvPr id="879" name="TextBox 878"/>
                    <p:cNvSpPr txBox="1"/>
                    <p:nvPr/>
                  </p:nvSpPr>
                  <p:spPr>
                    <a:xfrm>
                      <a:off x="16975777" y="11986294"/>
                      <a:ext cx="1560729" cy="73866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00" b="1" dirty="0" smtClean="0"/>
                        <a:t>Darwin 8</a:t>
                      </a:r>
                    </a:p>
                    <a:p>
                      <a:endParaRPr lang="en-US" sz="200" b="1" dirty="0"/>
                    </a:p>
                  </p:txBody>
                </p:sp>
                <p:sp>
                  <p:nvSpPr>
                    <p:cNvPr id="880" name="Oval 879"/>
                    <p:cNvSpPr>
                      <a:spLocks noChangeAspect="1"/>
                    </p:cNvSpPr>
                    <p:nvPr/>
                  </p:nvSpPr>
                  <p:spPr>
                    <a:xfrm>
                      <a:off x="17878685" y="12264929"/>
                      <a:ext cx="124546" cy="117249"/>
                    </a:xfrm>
                    <a:prstGeom prst="ellipse">
                      <a:avLst/>
                    </a:prstGeom>
                    <a:solidFill>
                      <a:srgbClr val="C00000"/>
                    </a:solidFill>
                    <a:ln>
                      <a:solidFill>
                        <a:schemeClr val="bg2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6"/>
                    </a:lnRef>
                    <a:fillRef idx="3">
                      <a:schemeClr val="accent6"/>
                    </a:fillRef>
                    <a:effectRef idx="2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</p:grpSp>
              <p:grpSp>
                <p:nvGrpSpPr>
                  <p:cNvPr id="842" name="Group 886"/>
                  <p:cNvGrpSpPr/>
                  <p:nvPr/>
                </p:nvGrpSpPr>
                <p:grpSpPr>
                  <a:xfrm>
                    <a:off x="17379140" y="8079723"/>
                    <a:ext cx="1694312" cy="738663"/>
                    <a:chOff x="15509344" y="8482992"/>
                    <a:chExt cx="1694312" cy="738663"/>
                  </a:xfrm>
                </p:grpSpPr>
                <p:sp>
                  <p:nvSpPr>
                    <p:cNvPr id="888" name="TextBox 887"/>
                    <p:cNvSpPr txBox="1"/>
                    <p:nvPr/>
                  </p:nvSpPr>
                  <p:spPr>
                    <a:xfrm>
                      <a:off x="15509344" y="8482992"/>
                      <a:ext cx="1694312" cy="738663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200" b="1" dirty="0" smtClean="0"/>
                        <a:t>Salvation Army</a:t>
                      </a:r>
                    </a:p>
                    <a:p>
                      <a:endParaRPr lang="en-US" sz="200" b="1" dirty="0"/>
                    </a:p>
                  </p:txBody>
                </p:sp>
                <p:sp>
                  <p:nvSpPr>
                    <p:cNvPr id="889" name="Oval 888"/>
                    <p:cNvSpPr>
                      <a:spLocks noChangeAspect="1"/>
                    </p:cNvSpPr>
                    <p:nvPr/>
                  </p:nvSpPr>
                  <p:spPr>
                    <a:xfrm>
                      <a:off x="15803397" y="8795028"/>
                      <a:ext cx="124545" cy="117250"/>
                    </a:xfrm>
                    <a:prstGeom prst="ellipse">
                      <a:avLst/>
                    </a:prstGeom>
                    <a:solidFill>
                      <a:schemeClr val="bg2">
                        <a:lumMod val="50000"/>
                      </a:schemeClr>
                    </a:solidFill>
                    <a:ln>
                      <a:solidFill>
                        <a:schemeClr val="bg2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6"/>
                    </a:lnRef>
                    <a:fillRef idx="3">
                      <a:schemeClr val="accent6"/>
                    </a:fillRef>
                    <a:effectRef idx="2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</p:grpSp>
              <p:grpSp>
                <p:nvGrpSpPr>
                  <p:cNvPr id="863" name="Group 654"/>
                  <p:cNvGrpSpPr/>
                  <p:nvPr/>
                </p:nvGrpSpPr>
                <p:grpSpPr>
                  <a:xfrm>
                    <a:off x="17250247" y="15542209"/>
                    <a:ext cx="2817892" cy="886397"/>
                    <a:chOff x="17378248" y="9975016"/>
                    <a:chExt cx="2817892" cy="886397"/>
                  </a:xfrm>
                </p:grpSpPr>
                <p:sp>
                  <p:nvSpPr>
                    <p:cNvPr id="656" name="Oval 655"/>
                    <p:cNvSpPr>
                      <a:spLocks noChangeAspect="1"/>
                    </p:cNvSpPr>
                    <p:nvPr/>
                  </p:nvSpPr>
                  <p:spPr>
                    <a:xfrm>
                      <a:off x="17378248" y="10269285"/>
                      <a:ext cx="348725" cy="328301"/>
                    </a:xfrm>
                    <a:prstGeom prst="ellipse">
                      <a:avLst/>
                    </a:prstGeom>
                    <a:solidFill>
                      <a:schemeClr val="accent2">
                        <a:lumMod val="75000"/>
                      </a:schemeClr>
                    </a:solidFill>
                    <a:ln>
                      <a:solidFill>
                        <a:schemeClr val="bg2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6"/>
                    </a:lnRef>
                    <a:fillRef idx="3">
                      <a:schemeClr val="accent6"/>
                    </a:fillRef>
                    <a:effectRef idx="2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657" name="TextBox 656"/>
                    <p:cNvSpPr txBox="1"/>
                    <p:nvPr/>
                  </p:nvSpPr>
                  <p:spPr>
                    <a:xfrm>
                      <a:off x="17402699" y="9975016"/>
                      <a:ext cx="2793441" cy="88639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00" b="1" dirty="0" smtClean="0"/>
                        <a:t>Immaculate Heart of Mary</a:t>
                      </a:r>
                    </a:p>
                    <a:p>
                      <a:r>
                        <a:rPr lang="en-US" sz="200" b="1" dirty="0" smtClean="0"/>
                        <a:t>151</a:t>
                      </a:r>
                    </a:p>
                    <a:p>
                      <a:r>
                        <a:rPr lang="en-US" sz="200" b="1" dirty="0" smtClean="0"/>
                        <a:t>61.3 / 30</a:t>
                      </a:r>
                      <a:endParaRPr lang="en-US" sz="200" b="1" dirty="0"/>
                    </a:p>
                  </p:txBody>
                </p:sp>
              </p:grpSp>
              <p:sp>
                <p:nvSpPr>
                  <p:cNvPr id="906" name="TextBox 905"/>
                  <p:cNvSpPr txBox="1"/>
                  <p:nvPr/>
                </p:nvSpPr>
                <p:spPr>
                  <a:xfrm>
                    <a:off x="15784618" y="13179554"/>
                    <a:ext cx="1340371" cy="88639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200" b="1" dirty="0" smtClean="0"/>
                      <a:t>Farragut</a:t>
                    </a:r>
                    <a:endParaRPr lang="en-US" sz="200" b="1" dirty="0"/>
                  </a:p>
                  <a:p>
                    <a:r>
                      <a:rPr lang="en-US" sz="200" b="1" dirty="0" smtClean="0"/>
                      <a:t>87</a:t>
                    </a:r>
                    <a:endParaRPr lang="en-US" sz="200" b="1" dirty="0"/>
                  </a:p>
                  <a:p>
                    <a:r>
                      <a:rPr lang="en-US" sz="200" b="1" dirty="0" smtClean="0"/>
                      <a:t>67.4 </a:t>
                    </a:r>
                    <a:r>
                      <a:rPr lang="en-US" sz="200" b="1" dirty="0"/>
                      <a:t>/ </a:t>
                    </a:r>
                    <a:r>
                      <a:rPr lang="en-US" sz="200" b="1" dirty="0" smtClean="0"/>
                      <a:t>34</a:t>
                    </a:r>
                    <a:endParaRPr lang="en-US" sz="200" b="1" dirty="0"/>
                  </a:p>
                </p:txBody>
              </p:sp>
              <p:grpSp>
                <p:nvGrpSpPr>
                  <p:cNvPr id="873" name="Group 696"/>
                  <p:cNvGrpSpPr/>
                  <p:nvPr/>
                </p:nvGrpSpPr>
                <p:grpSpPr>
                  <a:xfrm>
                    <a:off x="14398939" y="9183075"/>
                    <a:ext cx="1385913" cy="886397"/>
                    <a:chOff x="17672804" y="10408016"/>
                    <a:chExt cx="1385913" cy="886397"/>
                  </a:xfrm>
                </p:grpSpPr>
                <p:sp>
                  <p:nvSpPr>
                    <p:cNvPr id="698" name="Oval 697"/>
                    <p:cNvSpPr>
                      <a:spLocks noChangeAspect="1"/>
                    </p:cNvSpPr>
                    <p:nvPr/>
                  </p:nvSpPr>
                  <p:spPr>
                    <a:xfrm>
                      <a:off x="17914401" y="10481826"/>
                      <a:ext cx="348725" cy="328301"/>
                    </a:xfrm>
                    <a:prstGeom prst="ellipse">
                      <a:avLst/>
                    </a:prstGeom>
                    <a:solidFill>
                      <a:srgbClr val="C00000"/>
                    </a:solidFill>
                    <a:ln>
                      <a:solidFill>
                        <a:schemeClr val="bg2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6"/>
                    </a:lnRef>
                    <a:fillRef idx="3">
                      <a:schemeClr val="accent6"/>
                    </a:fillRef>
                    <a:effectRef idx="2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699" name="TextBox 698"/>
                    <p:cNvSpPr txBox="1"/>
                    <p:nvPr/>
                  </p:nvSpPr>
                  <p:spPr>
                    <a:xfrm>
                      <a:off x="17672804" y="10408016"/>
                      <a:ext cx="1385913" cy="88639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00" b="1" dirty="0" smtClean="0"/>
                        <a:t>McAuliffe</a:t>
                      </a:r>
                    </a:p>
                    <a:p>
                      <a:r>
                        <a:rPr lang="en-US" sz="200" b="1" dirty="0" smtClean="0"/>
                        <a:t>122</a:t>
                      </a:r>
                    </a:p>
                    <a:p>
                      <a:r>
                        <a:rPr lang="en-US" sz="200" b="1" dirty="0" smtClean="0"/>
                        <a:t>64.2 / 55</a:t>
                      </a:r>
                      <a:endParaRPr lang="en-US" sz="200" b="1" dirty="0"/>
                    </a:p>
                  </p:txBody>
                </p:sp>
              </p:grpSp>
              <p:grpSp>
                <p:nvGrpSpPr>
                  <p:cNvPr id="874" name="Group 36"/>
                  <p:cNvGrpSpPr/>
                  <p:nvPr/>
                </p:nvGrpSpPr>
                <p:grpSpPr>
                  <a:xfrm>
                    <a:off x="13427736" y="8703262"/>
                    <a:ext cx="1979003" cy="886398"/>
                    <a:chOff x="17582750" y="8463931"/>
                    <a:chExt cx="1979003" cy="886398"/>
                  </a:xfrm>
                </p:grpSpPr>
                <p:sp>
                  <p:nvSpPr>
                    <p:cNvPr id="590" name="Oval 589"/>
                    <p:cNvSpPr>
                      <a:spLocks noChangeAspect="1"/>
                    </p:cNvSpPr>
                    <p:nvPr/>
                  </p:nvSpPr>
                  <p:spPr>
                    <a:xfrm>
                      <a:off x="18910661" y="8668521"/>
                      <a:ext cx="498178" cy="468999"/>
                    </a:xfrm>
                    <a:prstGeom prst="ellipse">
                      <a:avLst/>
                    </a:prstGeom>
                    <a:solidFill>
                      <a:srgbClr val="C00000"/>
                    </a:solidFill>
                    <a:ln>
                      <a:solidFill>
                        <a:schemeClr val="bg2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6"/>
                    </a:lnRef>
                    <a:fillRef idx="3">
                      <a:schemeClr val="accent6"/>
                    </a:fillRef>
                    <a:effectRef idx="2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589" name="TextBox 588"/>
                    <p:cNvSpPr txBox="1"/>
                    <p:nvPr/>
                  </p:nvSpPr>
                  <p:spPr>
                    <a:xfrm>
                      <a:off x="17582750" y="8463931"/>
                      <a:ext cx="1979003" cy="88639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200" b="1" dirty="0" smtClean="0"/>
                        <a:t>West Town Coalition</a:t>
                      </a:r>
                    </a:p>
                    <a:p>
                      <a:r>
                        <a:rPr lang="en-US" sz="200" b="1" dirty="0" smtClean="0"/>
                        <a:t>450</a:t>
                      </a:r>
                    </a:p>
                    <a:p>
                      <a:r>
                        <a:rPr lang="en-US" sz="200" b="1" dirty="0" smtClean="0"/>
                        <a:t>82.8 / 36</a:t>
                      </a:r>
                      <a:endParaRPr lang="en-US" sz="200" b="1" dirty="0"/>
                    </a:p>
                  </p:txBody>
                </p:sp>
              </p:grpSp>
              <p:grpSp>
                <p:nvGrpSpPr>
                  <p:cNvPr id="878" name="Group 4"/>
                  <p:cNvGrpSpPr/>
                  <p:nvPr/>
                </p:nvGrpSpPr>
                <p:grpSpPr>
                  <a:xfrm>
                    <a:off x="12388931" y="6618319"/>
                    <a:ext cx="1525038" cy="886396"/>
                    <a:chOff x="15999696" y="6536439"/>
                    <a:chExt cx="1525038" cy="886396"/>
                  </a:xfrm>
                </p:grpSpPr>
                <p:sp>
                  <p:nvSpPr>
                    <p:cNvPr id="415" name="Oval 414"/>
                    <p:cNvSpPr>
                      <a:spLocks noChangeAspect="1"/>
                    </p:cNvSpPr>
                    <p:nvPr/>
                  </p:nvSpPr>
                  <p:spPr>
                    <a:xfrm>
                      <a:off x="16126887" y="6918653"/>
                      <a:ext cx="348725" cy="328301"/>
                    </a:xfrm>
                    <a:prstGeom prst="ellipse">
                      <a:avLst/>
                    </a:prstGeom>
                    <a:solidFill>
                      <a:schemeClr val="bg2">
                        <a:lumMod val="50000"/>
                      </a:schemeClr>
                    </a:solidFill>
                    <a:ln>
                      <a:solidFill>
                        <a:schemeClr val="bg2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6"/>
                    </a:lnRef>
                    <a:fillRef idx="3">
                      <a:schemeClr val="accent6"/>
                    </a:fillRef>
                    <a:effectRef idx="2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420" name="TextBox 419"/>
                    <p:cNvSpPr txBox="1"/>
                    <p:nvPr/>
                  </p:nvSpPr>
                  <p:spPr>
                    <a:xfrm>
                      <a:off x="15999696" y="6536439"/>
                      <a:ext cx="1525038" cy="886396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200" b="1" dirty="0" smtClean="0"/>
                        <a:t>Chopin Park</a:t>
                      </a:r>
                    </a:p>
                    <a:p>
                      <a:r>
                        <a:rPr lang="en-US" sz="200" b="1" dirty="0" smtClean="0"/>
                        <a:t>158</a:t>
                      </a:r>
                      <a:endParaRPr lang="en-US" sz="200" b="1" dirty="0"/>
                    </a:p>
                    <a:p>
                      <a:r>
                        <a:rPr lang="en-US" sz="200" b="1" dirty="0" smtClean="0"/>
                        <a:t>80 / 34</a:t>
                      </a:r>
                    </a:p>
                  </p:txBody>
                </p:sp>
              </p:grpSp>
              <p:grpSp>
                <p:nvGrpSpPr>
                  <p:cNvPr id="881" name="Group 684"/>
                  <p:cNvGrpSpPr/>
                  <p:nvPr/>
                </p:nvGrpSpPr>
                <p:grpSpPr>
                  <a:xfrm>
                    <a:off x="12891930" y="9653642"/>
                    <a:ext cx="1809727" cy="896233"/>
                    <a:chOff x="17237810" y="10075491"/>
                    <a:chExt cx="1809727" cy="896233"/>
                  </a:xfrm>
                </p:grpSpPr>
                <p:sp>
                  <p:nvSpPr>
                    <p:cNvPr id="686" name="Oval 685"/>
                    <p:cNvSpPr>
                      <a:spLocks noChangeAspect="1"/>
                    </p:cNvSpPr>
                    <p:nvPr/>
                  </p:nvSpPr>
                  <p:spPr>
                    <a:xfrm>
                      <a:off x="18085482" y="10075491"/>
                      <a:ext cx="348725" cy="328301"/>
                    </a:xfrm>
                    <a:prstGeom prst="ellipse">
                      <a:avLst/>
                    </a:prstGeom>
                    <a:solidFill>
                      <a:srgbClr val="C00000"/>
                    </a:solidFill>
                    <a:ln>
                      <a:solidFill>
                        <a:schemeClr val="bg2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6"/>
                    </a:lnRef>
                    <a:fillRef idx="3">
                      <a:schemeClr val="accent6"/>
                    </a:fillRef>
                    <a:effectRef idx="2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687" name="TextBox 686"/>
                    <p:cNvSpPr txBox="1"/>
                    <p:nvPr/>
                  </p:nvSpPr>
                  <p:spPr>
                    <a:xfrm>
                      <a:off x="17237810" y="10085326"/>
                      <a:ext cx="1809727" cy="88639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200" b="1" dirty="0" smtClean="0"/>
                        <a:t>North / Grand HS</a:t>
                      </a:r>
                    </a:p>
                    <a:p>
                      <a:r>
                        <a:rPr lang="en-US" sz="200" b="1" dirty="0" smtClean="0"/>
                        <a:t>139</a:t>
                      </a:r>
                    </a:p>
                    <a:p>
                      <a:r>
                        <a:rPr lang="en-US" sz="200" b="1" dirty="0" smtClean="0"/>
                        <a:t>88.4 / NA</a:t>
                      </a:r>
                      <a:endParaRPr lang="en-US" sz="200" b="1" dirty="0"/>
                    </a:p>
                  </p:txBody>
                </p:sp>
              </p:grpSp>
              <p:grpSp>
                <p:nvGrpSpPr>
                  <p:cNvPr id="887" name="Group 57"/>
                  <p:cNvGrpSpPr/>
                  <p:nvPr/>
                </p:nvGrpSpPr>
                <p:grpSpPr>
                  <a:xfrm>
                    <a:off x="15394069" y="9800250"/>
                    <a:ext cx="2060246" cy="886396"/>
                    <a:chOff x="18560342" y="5434503"/>
                    <a:chExt cx="2060246" cy="886396"/>
                  </a:xfrm>
                </p:grpSpPr>
                <p:sp>
                  <p:nvSpPr>
                    <p:cNvPr id="553" name="TextBox 552"/>
                    <p:cNvSpPr txBox="1"/>
                    <p:nvPr/>
                  </p:nvSpPr>
                  <p:spPr>
                    <a:xfrm>
                      <a:off x="18696518" y="5434503"/>
                      <a:ext cx="1924070" cy="88639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00" b="1" dirty="0" smtClean="0"/>
                        <a:t>Association House</a:t>
                      </a:r>
                    </a:p>
                    <a:p>
                      <a:r>
                        <a:rPr lang="en-US" sz="200" b="1" dirty="0" smtClean="0"/>
                        <a:t>500</a:t>
                      </a:r>
                    </a:p>
                    <a:p>
                      <a:r>
                        <a:rPr lang="en-US" sz="200" b="1" dirty="0" smtClean="0"/>
                        <a:t>46.5 / 51</a:t>
                      </a:r>
                      <a:endParaRPr lang="en-US" sz="200" b="1" dirty="0"/>
                    </a:p>
                  </p:txBody>
                </p:sp>
                <p:sp>
                  <p:nvSpPr>
                    <p:cNvPr id="554" name="Oval 553"/>
                    <p:cNvSpPr>
                      <a:spLocks noChangeAspect="1"/>
                    </p:cNvSpPr>
                    <p:nvPr/>
                  </p:nvSpPr>
                  <p:spPr>
                    <a:xfrm>
                      <a:off x="18560342" y="5611119"/>
                      <a:ext cx="498177" cy="468998"/>
                    </a:xfrm>
                    <a:prstGeom prst="ellipse">
                      <a:avLst/>
                    </a:prstGeom>
                    <a:solidFill>
                      <a:schemeClr val="accent3">
                        <a:lumMod val="75000"/>
                      </a:schemeClr>
                    </a:solidFill>
                    <a:ln>
                      <a:solidFill>
                        <a:schemeClr val="bg2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6"/>
                    </a:lnRef>
                    <a:fillRef idx="3">
                      <a:schemeClr val="accent6"/>
                    </a:fillRef>
                    <a:effectRef idx="2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</p:grpSp>
              <p:sp>
                <p:nvSpPr>
                  <p:cNvPr id="1031" name="Rectangle 1030"/>
                  <p:cNvSpPr/>
                  <p:nvPr/>
                </p:nvSpPr>
                <p:spPr>
                  <a:xfrm>
                    <a:off x="22761025" y="-2362200"/>
                    <a:ext cx="4988384" cy="37338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grpSp>
                <p:nvGrpSpPr>
                  <p:cNvPr id="893" name="Group 1029"/>
                  <p:cNvGrpSpPr/>
                  <p:nvPr/>
                </p:nvGrpSpPr>
                <p:grpSpPr>
                  <a:xfrm>
                    <a:off x="22489333" y="5183741"/>
                    <a:ext cx="5647498" cy="4453769"/>
                    <a:chOff x="35857416" y="2787790"/>
                    <a:chExt cx="5647498" cy="4453769"/>
                  </a:xfrm>
                </p:grpSpPr>
                <p:grpSp>
                  <p:nvGrpSpPr>
                    <p:cNvPr id="896" name="Group 1026"/>
                    <p:cNvGrpSpPr/>
                    <p:nvPr/>
                  </p:nvGrpSpPr>
                  <p:grpSpPr>
                    <a:xfrm>
                      <a:off x="35857416" y="3355471"/>
                      <a:ext cx="5647498" cy="3886088"/>
                      <a:chOff x="35857416" y="3355471"/>
                      <a:chExt cx="5647498" cy="3886088"/>
                    </a:xfrm>
                  </p:grpSpPr>
                  <p:grpSp>
                    <p:nvGrpSpPr>
                      <p:cNvPr id="903" name="Group 1025"/>
                      <p:cNvGrpSpPr/>
                      <p:nvPr/>
                    </p:nvGrpSpPr>
                    <p:grpSpPr>
                      <a:xfrm>
                        <a:off x="35857416" y="3578828"/>
                        <a:ext cx="3210192" cy="3378075"/>
                        <a:chOff x="36631262" y="2767341"/>
                        <a:chExt cx="3210192" cy="3378075"/>
                      </a:xfrm>
                    </p:grpSpPr>
                    <p:grpSp>
                      <p:nvGrpSpPr>
                        <p:cNvPr id="907" name="Group 91"/>
                        <p:cNvGrpSpPr/>
                        <p:nvPr/>
                      </p:nvGrpSpPr>
                      <p:grpSpPr>
                        <a:xfrm>
                          <a:off x="36656906" y="3575044"/>
                          <a:ext cx="2696906" cy="2570372"/>
                          <a:chOff x="36656906" y="3575044"/>
                          <a:chExt cx="2696906" cy="2570372"/>
                        </a:xfrm>
                      </p:grpSpPr>
                      <p:grpSp>
                        <p:nvGrpSpPr>
                          <p:cNvPr id="908" name="Group 59"/>
                          <p:cNvGrpSpPr/>
                          <p:nvPr/>
                        </p:nvGrpSpPr>
                        <p:grpSpPr>
                          <a:xfrm>
                            <a:off x="36656906" y="3575044"/>
                            <a:ext cx="498178" cy="2160062"/>
                            <a:chOff x="22480466" y="2271520"/>
                            <a:chExt cx="498178" cy="2160062"/>
                          </a:xfrm>
                        </p:grpSpPr>
                        <p:sp>
                          <p:nvSpPr>
                            <p:cNvPr id="365" name="Oval 364"/>
                            <p:cNvSpPr>
                              <a:spLocks noChangeAspect="1"/>
                            </p:cNvSpPr>
                            <p:nvPr/>
                          </p:nvSpPr>
                          <p:spPr>
                            <a:xfrm>
                              <a:off x="22480466" y="2271520"/>
                              <a:ext cx="498178" cy="469000"/>
                            </a:xfrm>
                            <a:prstGeom prst="ellipse">
                              <a:avLst/>
                            </a:prstGeom>
                            <a:solidFill>
                              <a:schemeClr val="bg1">
                                <a:lumMod val="75000"/>
                              </a:schemeClr>
                            </a:solidFill>
                            <a:ln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</a:ln>
                          </p:spPr>
                          <p:style>
                            <a:lnRef idx="1">
                              <a:schemeClr val="accent6"/>
                            </a:lnRef>
                            <a:fillRef idx="3">
                              <a:schemeClr val="accent6"/>
                            </a:fillRef>
                            <a:effectRef idx="2">
                              <a:schemeClr val="accent6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 dirty="0"/>
                            </a:p>
                          </p:txBody>
                        </p:sp>
                        <p:sp>
                          <p:nvSpPr>
                            <p:cNvPr id="375" name="Oval 374"/>
                            <p:cNvSpPr>
                              <a:spLocks noChangeAspect="1"/>
                            </p:cNvSpPr>
                            <p:nvPr/>
                          </p:nvSpPr>
                          <p:spPr>
                            <a:xfrm>
                              <a:off x="22517830" y="2820537"/>
                              <a:ext cx="423451" cy="398650"/>
                            </a:xfrm>
                            <a:prstGeom prst="ellipse">
                              <a:avLst/>
                            </a:prstGeom>
                            <a:solidFill>
                              <a:schemeClr val="bg1">
                                <a:lumMod val="75000"/>
                              </a:schemeClr>
                            </a:solidFill>
                            <a:ln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</a:ln>
                          </p:spPr>
                          <p:style>
                            <a:lnRef idx="1">
                              <a:schemeClr val="accent6"/>
                            </a:lnRef>
                            <a:fillRef idx="3">
                              <a:schemeClr val="accent6"/>
                            </a:fillRef>
                            <a:effectRef idx="2">
                              <a:schemeClr val="accent6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 dirty="0"/>
                            </a:p>
                          </p:txBody>
                        </p:sp>
                        <p:sp>
                          <p:nvSpPr>
                            <p:cNvPr id="409" name="Oval 408"/>
                            <p:cNvSpPr>
                              <a:spLocks noChangeAspect="1"/>
                            </p:cNvSpPr>
                            <p:nvPr/>
                          </p:nvSpPr>
                          <p:spPr>
                            <a:xfrm>
                              <a:off x="22555192" y="3305369"/>
                              <a:ext cx="348725" cy="328300"/>
                            </a:xfrm>
                            <a:prstGeom prst="ellipse">
                              <a:avLst/>
                            </a:prstGeom>
                            <a:solidFill>
                              <a:schemeClr val="bg1">
                                <a:lumMod val="75000"/>
                              </a:schemeClr>
                            </a:solidFill>
                            <a:ln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</a:ln>
                          </p:spPr>
                          <p:style>
                            <a:lnRef idx="1">
                              <a:schemeClr val="accent6"/>
                            </a:lnRef>
                            <a:fillRef idx="3">
                              <a:schemeClr val="accent6"/>
                            </a:fillRef>
                            <a:effectRef idx="2">
                              <a:schemeClr val="accent6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 dirty="0"/>
                            </a:p>
                          </p:txBody>
                        </p:sp>
                        <p:sp>
                          <p:nvSpPr>
                            <p:cNvPr id="410" name="Oval 409"/>
                            <p:cNvSpPr>
                              <a:spLocks noChangeAspect="1"/>
                            </p:cNvSpPr>
                            <p:nvPr/>
                          </p:nvSpPr>
                          <p:spPr>
                            <a:xfrm>
                              <a:off x="22592556" y="3716824"/>
                              <a:ext cx="273998" cy="257950"/>
                            </a:xfrm>
                            <a:prstGeom prst="ellipse">
                              <a:avLst/>
                            </a:prstGeom>
                            <a:solidFill>
                              <a:schemeClr val="bg1">
                                <a:lumMod val="75000"/>
                              </a:schemeClr>
                            </a:solidFill>
                            <a:ln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</a:ln>
                          </p:spPr>
                          <p:style>
                            <a:lnRef idx="1">
                              <a:schemeClr val="accent6"/>
                            </a:lnRef>
                            <a:fillRef idx="3">
                              <a:schemeClr val="accent6"/>
                            </a:fillRef>
                            <a:effectRef idx="2">
                              <a:schemeClr val="accent6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 dirty="0"/>
                            </a:p>
                          </p:txBody>
                        </p:sp>
                        <p:sp>
                          <p:nvSpPr>
                            <p:cNvPr id="411" name="Oval 410"/>
                            <p:cNvSpPr>
                              <a:spLocks noChangeAspect="1"/>
                            </p:cNvSpPr>
                            <p:nvPr/>
                          </p:nvSpPr>
                          <p:spPr>
                            <a:xfrm>
                              <a:off x="22629918" y="4057103"/>
                              <a:ext cx="199271" cy="187600"/>
                            </a:xfrm>
                            <a:prstGeom prst="ellipse">
                              <a:avLst/>
                            </a:prstGeom>
                            <a:solidFill>
                              <a:schemeClr val="bg1">
                                <a:lumMod val="75000"/>
                              </a:schemeClr>
                            </a:solidFill>
                            <a:ln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</a:ln>
                          </p:spPr>
                          <p:style>
                            <a:lnRef idx="1">
                              <a:schemeClr val="accent6"/>
                            </a:lnRef>
                            <a:fillRef idx="3">
                              <a:schemeClr val="accent6"/>
                            </a:fillRef>
                            <a:effectRef idx="2">
                              <a:schemeClr val="accent6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 dirty="0"/>
                            </a:p>
                          </p:txBody>
                        </p:sp>
                        <p:sp>
                          <p:nvSpPr>
                            <p:cNvPr id="412" name="Oval 411"/>
                            <p:cNvSpPr>
                              <a:spLocks noChangeAspect="1"/>
                            </p:cNvSpPr>
                            <p:nvPr/>
                          </p:nvSpPr>
                          <p:spPr>
                            <a:xfrm>
                              <a:off x="22667282" y="4314332"/>
                              <a:ext cx="124545" cy="117250"/>
                            </a:xfrm>
                            <a:prstGeom prst="ellipse">
                              <a:avLst/>
                            </a:prstGeom>
                            <a:solidFill>
                              <a:schemeClr val="bg1">
                                <a:lumMod val="75000"/>
                              </a:schemeClr>
                            </a:solidFill>
                            <a:ln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</a:ln>
                          </p:spPr>
                          <p:style>
                            <a:lnRef idx="1">
                              <a:schemeClr val="accent6"/>
                            </a:lnRef>
                            <a:fillRef idx="3">
                              <a:schemeClr val="accent6"/>
                            </a:fillRef>
                            <a:effectRef idx="2">
                              <a:schemeClr val="accent6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 dirty="0"/>
                            </a:p>
                          </p:txBody>
                        </p:sp>
                      </p:grpSp>
                      <p:sp>
                        <p:nvSpPr>
                          <p:cNvPr id="910" name="TextBox 909"/>
                          <p:cNvSpPr txBox="1"/>
                          <p:nvPr/>
                        </p:nvSpPr>
                        <p:spPr>
                          <a:xfrm>
                            <a:off x="37266607" y="3628559"/>
                            <a:ext cx="1886669" cy="590933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none" rtlCol="0">
                            <a:spAutoFit/>
                          </a:bodyPr>
                          <a:lstStyle/>
                          <a:p>
                            <a:r>
                              <a:rPr lang="en-US" sz="200" b="1" dirty="0" smtClean="0"/>
                              <a:t>400 – 500 Enrollees</a:t>
                            </a:r>
                            <a:endParaRPr lang="en-US" sz="200" b="1" dirty="0"/>
                          </a:p>
                        </p:txBody>
                      </p:sp>
                      <p:sp>
                        <p:nvSpPr>
                          <p:cNvPr id="911" name="TextBox 910"/>
                          <p:cNvSpPr txBox="1"/>
                          <p:nvPr/>
                        </p:nvSpPr>
                        <p:spPr>
                          <a:xfrm>
                            <a:off x="37266607" y="4145030"/>
                            <a:ext cx="1886669" cy="590933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none" rtlCol="0">
                            <a:spAutoFit/>
                          </a:bodyPr>
                          <a:lstStyle/>
                          <a:p>
                            <a:r>
                              <a:rPr lang="en-US" sz="200" b="1" dirty="0"/>
                              <a:t>2</a:t>
                            </a:r>
                            <a:r>
                              <a:rPr lang="en-US" sz="200" b="1" dirty="0" smtClean="0"/>
                              <a:t>00 – 400 Enrollees</a:t>
                            </a:r>
                            <a:endParaRPr lang="en-US" sz="200" b="1" dirty="0"/>
                          </a:p>
                        </p:txBody>
                      </p:sp>
                      <p:sp>
                        <p:nvSpPr>
                          <p:cNvPr id="912" name="TextBox 911"/>
                          <p:cNvSpPr txBox="1"/>
                          <p:nvPr/>
                        </p:nvSpPr>
                        <p:spPr>
                          <a:xfrm>
                            <a:off x="37266607" y="4582291"/>
                            <a:ext cx="1886669" cy="590933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none" rtlCol="0">
                            <a:spAutoFit/>
                          </a:bodyPr>
                          <a:lstStyle/>
                          <a:p>
                            <a:r>
                              <a:rPr lang="en-US" sz="200" b="1" dirty="0" smtClean="0"/>
                              <a:t>100 – 200 Enrollees</a:t>
                            </a:r>
                            <a:endParaRPr lang="en-US" sz="200" b="1" dirty="0"/>
                          </a:p>
                        </p:txBody>
                      </p:sp>
                      <p:sp>
                        <p:nvSpPr>
                          <p:cNvPr id="913" name="TextBox 912"/>
                          <p:cNvSpPr txBox="1"/>
                          <p:nvPr/>
                        </p:nvSpPr>
                        <p:spPr>
                          <a:xfrm>
                            <a:off x="37302674" y="5002836"/>
                            <a:ext cx="1825114" cy="590932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none" rtlCol="0">
                            <a:spAutoFit/>
                          </a:bodyPr>
                          <a:lstStyle/>
                          <a:p>
                            <a:r>
                              <a:rPr lang="en-US" sz="200" b="1" dirty="0"/>
                              <a:t>6</a:t>
                            </a:r>
                            <a:r>
                              <a:rPr lang="en-US" sz="200" b="1" dirty="0" smtClean="0"/>
                              <a:t>0 – 100 Enrollees</a:t>
                            </a:r>
                            <a:endParaRPr lang="en-US" sz="200" b="1" dirty="0"/>
                          </a:p>
                        </p:txBody>
                      </p:sp>
                      <p:sp>
                        <p:nvSpPr>
                          <p:cNvPr id="914" name="TextBox 913"/>
                          <p:cNvSpPr txBox="1"/>
                          <p:nvPr/>
                        </p:nvSpPr>
                        <p:spPr>
                          <a:xfrm>
                            <a:off x="37338741" y="5297789"/>
                            <a:ext cx="1763559" cy="590933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none" rtlCol="0">
                            <a:spAutoFit/>
                          </a:bodyPr>
                          <a:lstStyle/>
                          <a:p>
                            <a:r>
                              <a:rPr lang="en-US" sz="200" b="1" dirty="0" smtClean="0"/>
                              <a:t>20 – 60 Enrollees</a:t>
                            </a:r>
                            <a:endParaRPr lang="en-US" sz="200" b="1" dirty="0"/>
                          </a:p>
                        </p:txBody>
                      </p:sp>
                      <p:sp>
                        <p:nvSpPr>
                          <p:cNvPr id="915" name="TextBox 914"/>
                          <p:cNvSpPr txBox="1"/>
                          <p:nvPr/>
                        </p:nvSpPr>
                        <p:spPr>
                          <a:xfrm>
                            <a:off x="37374809" y="5554483"/>
                            <a:ext cx="1979003" cy="590933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none" rtlCol="0">
                            <a:spAutoFit/>
                          </a:bodyPr>
                          <a:lstStyle/>
                          <a:p>
                            <a:r>
                              <a:rPr lang="en-US" sz="200" b="1" dirty="0" smtClean="0"/>
                              <a:t>NA / 0 – 20 Enrollees</a:t>
                            </a:r>
                            <a:endParaRPr lang="en-US" sz="200" b="1" dirty="0"/>
                          </a:p>
                        </p:txBody>
                      </p:sp>
                    </p:grpSp>
                    <p:grpSp>
                      <p:nvGrpSpPr>
                        <p:cNvPr id="918" name="Group 1023"/>
                        <p:cNvGrpSpPr/>
                        <p:nvPr/>
                      </p:nvGrpSpPr>
                      <p:grpSpPr>
                        <a:xfrm>
                          <a:off x="36631262" y="2767341"/>
                          <a:ext cx="3210192" cy="1034130"/>
                          <a:chOff x="34001843" y="3590091"/>
                          <a:chExt cx="3210192" cy="1034130"/>
                        </a:xfrm>
                      </p:grpSpPr>
                      <p:sp>
                        <p:nvSpPr>
                          <p:cNvPr id="916" name="Oval 915"/>
                          <p:cNvSpPr>
                            <a:spLocks noChangeAspect="1"/>
                          </p:cNvSpPr>
                          <p:nvPr/>
                        </p:nvSpPr>
                        <p:spPr>
                          <a:xfrm>
                            <a:off x="34001843" y="3655673"/>
                            <a:ext cx="498178" cy="469000"/>
                          </a:xfrm>
                          <a:prstGeom prst="ellipse">
                            <a:avLst/>
                          </a:prstGeom>
                          <a:solidFill>
                            <a:schemeClr val="bg1">
                              <a:lumMod val="75000"/>
                            </a:schemeClr>
                          </a:solidFill>
                          <a:ln>
                            <a:solidFill>
                              <a:schemeClr val="bg2">
                                <a:lumMod val="50000"/>
                              </a:schemeClr>
                            </a:solidFill>
                          </a:ln>
                        </p:spPr>
                        <p:style>
                          <a:lnRef idx="1">
                            <a:schemeClr val="accent6"/>
                          </a:lnRef>
                          <a:fillRef idx="3">
                            <a:schemeClr val="accent6"/>
                          </a:fillRef>
                          <a:effectRef idx="2">
                            <a:schemeClr val="accent6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 dirty="0"/>
                          </a:p>
                        </p:txBody>
                      </p:sp>
                      <p:sp>
                        <p:nvSpPr>
                          <p:cNvPr id="917" name="TextBox 916"/>
                          <p:cNvSpPr txBox="1"/>
                          <p:nvPr/>
                        </p:nvSpPr>
                        <p:spPr>
                          <a:xfrm>
                            <a:off x="34548227" y="3590091"/>
                            <a:ext cx="2663808" cy="1034130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none" rtlCol="0">
                            <a:spAutoFit/>
                          </a:bodyPr>
                          <a:lstStyle/>
                          <a:p>
                            <a:r>
                              <a:rPr lang="en-US" sz="200" b="1" dirty="0" smtClean="0"/>
                              <a:t>Site Name</a:t>
                            </a:r>
                          </a:p>
                          <a:p>
                            <a:r>
                              <a:rPr lang="en-US" sz="200" b="1" dirty="0" smtClean="0"/>
                              <a:t>FY 2011 Enrollment Number</a:t>
                            </a:r>
                          </a:p>
                          <a:p>
                            <a:r>
                              <a:rPr lang="en-US" sz="200" b="1" dirty="0" smtClean="0"/>
                              <a:t>FY 2010 % retained / % success</a:t>
                            </a:r>
                          </a:p>
                          <a:p>
                            <a:r>
                              <a:rPr lang="en-US" sz="200" b="1" dirty="0" smtClean="0"/>
                              <a:t>Success = Pass / Fail – end of term</a:t>
                            </a:r>
                            <a:endParaRPr lang="en-US" sz="200" b="1" dirty="0"/>
                          </a:p>
                        </p:txBody>
                      </p:sp>
                    </p:grpSp>
                  </p:grpSp>
                  <p:grpSp>
                    <p:nvGrpSpPr>
                      <p:cNvPr id="919" name="Group 1024"/>
                      <p:cNvGrpSpPr/>
                      <p:nvPr/>
                    </p:nvGrpSpPr>
                    <p:grpSpPr>
                      <a:xfrm>
                        <a:off x="38833331" y="3355471"/>
                        <a:ext cx="2671583" cy="3886088"/>
                        <a:chOff x="38833331" y="3355471"/>
                        <a:chExt cx="2671583" cy="3886088"/>
                      </a:xfrm>
                    </p:grpSpPr>
                    <p:grpSp>
                      <p:nvGrpSpPr>
                        <p:cNvPr id="920" name="Group 920"/>
                        <p:cNvGrpSpPr/>
                        <p:nvPr/>
                      </p:nvGrpSpPr>
                      <p:grpSpPr>
                        <a:xfrm>
                          <a:off x="38833331" y="3355471"/>
                          <a:ext cx="2417662" cy="590934"/>
                          <a:chOff x="34001843" y="3590091"/>
                          <a:chExt cx="2417662" cy="590934"/>
                        </a:xfrm>
                      </p:grpSpPr>
                      <p:sp>
                        <p:nvSpPr>
                          <p:cNvPr id="922" name="Oval 921"/>
                          <p:cNvSpPr>
                            <a:spLocks noChangeAspect="1"/>
                          </p:cNvSpPr>
                          <p:nvPr/>
                        </p:nvSpPr>
                        <p:spPr>
                          <a:xfrm>
                            <a:off x="34001843" y="3655673"/>
                            <a:ext cx="498178" cy="469000"/>
                          </a:xfrm>
                          <a:prstGeom prst="ellipse">
                            <a:avLst/>
                          </a:prstGeom>
                          <a:solidFill>
                            <a:schemeClr val="bg1">
                              <a:lumMod val="75000"/>
                            </a:schemeClr>
                          </a:solidFill>
                          <a:ln>
                            <a:solidFill>
                              <a:schemeClr val="bg2">
                                <a:lumMod val="50000"/>
                              </a:schemeClr>
                            </a:solidFill>
                          </a:ln>
                        </p:spPr>
                        <p:style>
                          <a:lnRef idx="1">
                            <a:schemeClr val="accent6"/>
                          </a:lnRef>
                          <a:fillRef idx="3">
                            <a:schemeClr val="accent6"/>
                          </a:fillRef>
                          <a:effectRef idx="2">
                            <a:schemeClr val="accent6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 dirty="0"/>
                          </a:p>
                        </p:txBody>
                      </p:sp>
                      <p:sp>
                        <p:nvSpPr>
                          <p:cNvPr id="923" name="TextBox 922"/>
                          <p:cNvSpPr txBox="1"/>
                          <p:nvPr/>
                        </p:nvSpPr>
                        <p:spPr>
                          <a:xfrm>
                            <a:off x="34548227" y="3590091"/>
                            <a:ext cx="1871278" cy="590934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none" rtlCol="0">
                            <a:spAutoFit/>
                          </a:bodyPr>
                          <a:lstStyle/>
                          <a:p>
                            <a:r>
                              <a:rPr lang="en-US" sz="200" b="1" dirty="0" smtClean="0"/>
                              <a:t>Non-CCC-affiliated </a:t>
                            </a:r>
                          </a:p>
                        </p:txBody>
                      </p:sp>
                    </p:grpSp>
                    <p:grpSp>
                      <p:nvGrpSpPr>
                        <p:cNvPr id="921" name="Group 923"/>
                        <p:cNvGrpSpPr/>
                        <p:nvPr/>
                      </p:nvGrpSpPr>
                      <p:grpSpPr>
                        <a:xfrm>
                          <a:off x="38833331" y="3914404"/>
                          <a:ext cx="2232994" cy="590935"/>
                          <a:chOff x="34001843" y="3582209"/>
                          <a:chExt cx="2232994" cy="590935"/>
                        </a:xfrm>
                      </p:grpSpPr>
                      <p:sp>
                        <p:nvSpPr>
                          <p:cNvPr id="925" name="Oval 924"/>
                          <p:cNvSpPr>
                            <a:spLocks noChangeAspect="1"/>
                          </p:cNvSpPr>
                          <p:nvPr/>
                        </p:nvSpPr>
                        <p:spPr>
                          <a:xfrm>
                            <a:off x="34001843" y="3655673"/>
                            <a:ext cx="498178" cy="469000"/>
                          </a:xfrm>
                          <a:prstGeom prst="ellipse">
                            <a:avLst/>
                          </a:prstGeom>
                          <a:solidFill>
                            <a:schemeClr val="accent6">
                              <a:lumMod val="75000"/>
                            </a:schemeClr>
                          </a:solidFill>
                          <a:ln>
                            <a:solidFill>
                              <a:schemeClr val="bg2">
                                <a:lumMod val="50000"/>
                              </a:schemeClr>
                            </a:solidFill>
                          </a:ln>
                        </p:spPr>
                        <p:style>
                          <a:lnRef idx="1">
                            <a:schemeClr val="accent6"/>
                          </a:lnRef>
                          <a:fillRef idx="3">
                            <a:schemeClr val="accent6"/>
                          </a:fillRef>
                          <a:effectRef idx="2">
                            <a:schemeClr val="accent6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 dirty="0"/>
                          </a:p>
                        </p:txBody>
                      </p:sp>
                      <p:sp>
                        <p:nvSpPr>
                          <p:cNvPr id="926" name="TextBox 925"/>
                          <p:cNvSpPr txBox="1"/>
                          <p:nvPr/>
                        </p:nvSpPr>
                        <p:spPr>
                          <a:xfrm>
                            <a:off x="34548226" y="3582209"/>
                            <a:ext cx="1686611" cy="590935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none" rtlCol="0">
                            <a:spAutoFit/>
                          </a:bodyPr>
                          <a:lstStyle/>
                          <a:p>
                            <a:r>
                              <a:rPr lang="en-US" sz="200" b="1" dirty="0" smtClean="0"/>
                              <a:t>Daley-affiliated</a:t>
                            </a:r>
                            <a:endParaRPr lang="en-US" sz="200" b="1" dirty="0"/>
                          </a:p>
                        </p:txBody>
                      </p:sp>
                    </p:grpSp>
                    <p:grpSp>
                      <p:nvGrpSpPr>
                        <p:cNvPr id="924" name="Group 926"/>
                        <p:cNvGrpSpPr/>
                        <p:nvPr/>
                      </p:nvGrpSpPr>
                      <p:grpSpPr>
                        <a:xfrm>
                          <a:off x="38833331" y="4488705"/>
                          <a:ext cx="2671583" cy="590934"/>
                          <a:chOff x="34001843" y="3590091"/>
                          <a:chExt cx="2671583" cy="590934"/>
                        </a:xfrm>
                      </p:grpSpPr>
                      <p:sp>
                        <p:nvSpPr>
                          <p:cNvPr id="928" name="Oval 927"/>
                          <p:cNvSpPr>
                            <a:spLocks noChangeAspect="1"/>
                          </p:cNvSpPr>
                          <p:nvPr/>
                        </p:nvSpPr>
                        <p:spPr>
                          <a:xfrm>
                            <a:off x="34001843" y="3655673"/>
                            <a:ext cx="498178" cy="469000"/>
                          </a:xfrm>
                          <a:prstGeom prst="ellipse">
                            <a:avLst/>
                          </a:prstGeom>
                          <a:solidFill>
                            <a:schemeClr val="accent2">
                              <a:lumMod val="75000"/>
                            </a:schemeClr>
                          </a:solidFill>
                          <a:ln>
                            <a:solidFill>
                              <a:schemeClr val="bg2">
                                <a:lumMod val="50000"/>
                              </a:schemeClr>
                            </a:solidFill>
                          </a:ln>
                        </p:spPr>
                        <p:style>
                          <a:lnRef idx="1">
                            <a:schemeClr val="accent6"/>
                          </a:lnRef>
                          <a:fillRef idx="3">
                            <a:schemeClr val="accent6"/>
                          </a:fillRef>
                          <a:effectRef idx="2">
                            <a:schemeClr val="accent6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 dirty="0"/>
                          </a:p>
                        </p:txBody>
                      </p:sp>
                      <p:sp>
                        <p:nvSpPr>
                          <p:cNvPr id="929" name="TextBox 928"/>
                          <p:cNvSpPr txBox="1"/>
                          <p:nvPr/>
                        </p:nvSpPr>
                        <p:spPr>
                          <a:xfrm>
                            <a:off x="34548227" y="3590091"/>
                            <a:ext cx="2125199" cy="590934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none" rtlCol="0">
                            <a:spAutoFit/>
                          </a:bodyPr>
                          <a:lstStyle/>
                          <a:p>
                            <a:r>
                              <a:rPr lang="en-US" sz="200" b="1" dirty="0" smtClean="0"/>
                              <a:t>Kennedy-King-affiliated</a:t>
                            </a:r>
                            <a:endParaRPr lang="en-US" sz="200" b="1" dirty="0"/>
                          </a:p>
                        </p:txBody>
                      </p:sp>
                    </p:grpSp>
                    <p:grpSp>
                      <p:nvGrpSpPr>
                        <p:cNvPr id="927" name="Group 929"/>
                        <p:cNvGrpSpPr/>
                        <p:nvPr/>
                      </p:nvGrpSpPr>
                      <p:grpSpPr>
                        <a:xfrm>
                          <a:off x="38833331" y="5050544"/>
                          <a:ext cx="2494607" cy="590934"/>
                          <a:chOff x="34001843" y="3590091"/>
                          <a:chExt cx="2494607" cy="590934"/>
                        </a:xfrm>
                      </p:grpSpPr>
                      <p:sp>
                        <p:nvSpPr>
                          <p:cNvPr id="931" name="Oval 930"/>
                          <p:cNvSpPr>
                            <a:spLocks noChangeAspect="1"/>
                          </p:cNvSpPr>
                          <p:nvPr/>
                        </p:nvSpPr>
                        <p:spPr>
                          <a:xfrm>
                            <a:off x="34001843" y="3655673"/>
                            <a:ext cx="498178" cy="469000"/>
                          </a:xfrm>
                          <a:prstGeom prst="ellipse">
                            <a:avLst/>
                          </a:prstGeom>
                          <a:solidFill>
                            <a:srgbClr val="C00000"/>
                          </a:solidFill>
                          <a:ln>
                            <a:solidFill>
                              <a:schemeClr val="bg2">
                                <a:lumMod val="50000"/>
                              </a:schemeClr>
                            </a:solidFill>
                          </a:ln>
                        </p:spPr>
                        <p:style>
                          <a:lnRef idx="1">
                            <a:schemeClr val="accent6"/>
                          </a:lnRef>
                          <a:fillRef idx="3">
                            <a:schemeClr val="accent6"/>
                          </a:fillRef>
                          <a:effectRef idx="2">
                            <a:schemeClr val="accent6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 dirty="0"/>
                          </a:p>
                        </p:txBody>
                      </p:sp>
                      <p:sp>
                        <p:nvSpPr>
                          <p:cNvPr id="932" name="TextBox 931"/>
                          <p:cNvSpPr txBox="1"/>
                          <p:nvPr/>
                        </p:nvSpPr>
                        <p:spPr>
                          <a:xfrm>
                            <a:off x="34548227" y="3590091"/>
                            <a:ext cx="1948223" cy="590934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none" rtlCol="0">
                            <a:spAutoFit/>
                          </a:bodyPr>
                          <a:lstStyle/>
                          <a:p>
                            <a:r>
                              <a:rPr lang="en-US" sz="200" b="1" dirty="0" smtClean="0"/>
                              <a:t>Malcolm X-affiliated</a:t>
                            </a:r>
                            <a:endParaRPr lang="en-US" sz="200" b="1" dirty="0"/>
                          </a:p>
                        </p:txBody>
                      </p:sp>
                    </p:grpSp>
                    <p:grpSp>
                      <p:nvGrpSpPr>
                        <p:cNvPr id="930" name="Group 932"/>
                        <p:cNvGrpSpPr/>
                        <p:nvPr/>
                      </p:nvGrpSpPr>
                      <p:grpSpPr>
                        <a:xfrm>
                          <a:off x="38833331" y="5564170"/>
                          <a:ext cx="2617719" cy="590934"/>
                          <a:chOff x="34001843" y="3590091"/>
                          <a:chExt cx="2617719" cy="590934"/>
                        </a:xfrm>
                      </p:grpSpPr>
                      <p:sp>
                        <p:nvSpPr>
                          <p:cNvPr id="934" name="Oval 933"/>
                          <p:cNvSpPr>
                            <a:spLocks noChangeAspect="1"/>
                          </p:cNvSpPr>
                          <p:nvPr/>
                        </p:nvSpPr>
                        <p:spPr>
                          <a:xfrm>
                            <a:off x="34001843" y="3655673"/>
                            <a:ext cx="498178" cy="469000"/>
                          </a:xfrm>
                          <a:prstGeom prst="ellipse">
                            <a:avLst/>
                          </a:prstGeom>
                          <a:solidFill>
                            <a:schemeClr val="accent4">
                              <a:lumMod val="75000"/>
                            </a:schemeClr>
                          </a:solidFill>
                          <a:ln>
                            <a:solidFill>
                              <a:schemeClr val="bg2">
                                <a:lumMod val="50000"/>
                              </a:schemeClr>
                            </a:solidFill>
                          </a:ln>
                        </p:spPr>
                        <p:style>
                          <a:lnRef idx="1">
                            <a:schemeClr val="accent6"/>
                          </a:lnRef>
                          <a:fillRef idx="3">
                            <a:schemeClr val="accent6"/>
                          </a:fillRef>
                          <a:effectRef idx="2">
                            <a:schemeClr val="accent6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 dirty="0"/>
                          </a:p>
                        </p:txBody>
                      </p:sp>
                      <p:sp>
                        <p:nvSpPr>
                          <p:cNvPr id="935" name="TextBox 934"/>
                          <p:cNvSpPr txBox="1"/>
                          <p:nvPr/>
                        </p:nvSpPr>
                        <p:spPr>
                          <a:xfrm>
                            <a:off x="34548227" y="3590091"/>
                            <a:ext cx="2071335" cy="590934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none" rtlCol="0">
                            <a:spAutoFit/>
                          </a:bodyPr>
                          <a:lstStyle/>
                          <a:p>
                            <a:r>
                              <a:rPr lang="en-US" sz="200" b="1" dirty="0" smtClean="0"/>
                              <a:t>Olive-Harvey-affiliated</a:t>
                            </a:r>
                            <a:endParaRPr lang="en-US" sz="200" b="1" dirty="0"/>
                          </a:p>
                        </p:txBody>
                      </p:sp>
                    </p:grpSp>
                    <p:grpSp>
                      <p:nvGrpSpPr>
                        <p:cNvPr id="933" name="Group 935"/>
                        <p:cNvGrpSpPr/>
                        <p:nvPr/>
                      </p:nvGrpSpPr>
                      <p:grpSpPr>
                        <a:xfrm>
                          <a:off x="38833331" y="6650625"/>
                          <a:ext cx="2309944" cy="590934"/>
                          <a:chOff x="34001843" y="3590091"/>
                          <a:chExt cx="2309944" cy="590934"/>
                        </a:xfrm>
                      </p:grpSpPr>
                      <p:sp>
                        <p:nvSpPr>
                          <p:cNvPr id="937" name="Oval 936"/>
                          <p:cNvSpPr>
                            <a:spLocks noChangeAspect="1"/>
                          </p:cNvSpPr>
                          <p:nvPr/>
                        </p:nvSpPr>
                        <p:spPr>
                          <a:xfrm>
                            <a:off x="34001843" y="3655673"/>
                            <a:ext cx="498178" cy="469000"/>
                          </a:xfrm>
                          <a:prstGeom prst="ellipse">
                            <a:avLst/>
                          </a:prstGeom>
                          <a:solidFill>
                            <a:schemeClr val="bg2">
                              <a:lumMod val="50000"/>
                            </a:schemeClr>
                          </a:solidFill>
                          <a:ln>
                            <a:solidFill>
                              <a:schemeClr val="bg2">
                                <a:lumMod val="50000"/>
                              </a:schemeClr>
                            </a:solidFill>
                          </a:ln>
                        </p:spPr>
                        <p:style>
                          <a:lnRef idx="1">
                            <a:schemeClr val="accent6"/>
                          </a:lnRef>
                          <a:fillRef idx="3">
                            <a:schemeClr val="accent6"/>
                          </a:fillRef>
                          <a:effectRef idx="2">
                            <a:schemeClr val="accent6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 dirty="0"/>
                          </a:p>
                        </p:txBody>
                      </p:sp>
                      <p:sp>
                        <p:nvSpPr>
                          <p:cNvPr id="938" name="TextBox 937"/>
                          <p:cNvSpPr txBox="1"/>
                          <p:nvPr/>
                        </p:nvSpPr>
                        <p:spPr>
                          <a:xfrm>
                            <a:off x="34548227" y="3590091"/>
                            <a:ext cx="1763560" cy="590934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none" rtlCol="0">
                            <a:spAutoFit/>
                          </a:bodyPr>
                          <a:lstStyle/>
                          <a:p>
                            <a:r>
                              <a:rPr lang="en-US" sz="200" b="1" dirty="0" smtClean="0"/>
                              <a:t>Wright-affiliated</a:t>
                            </a:r>
                            <a:endParaRPr lang="en-US" sz="200" b="1" dirty="0"/>
                          </a:p>
                        </p:txBody>
                      </p:sp>
                    </p:grpSp>
                    <p:grpSp>
                      <p:nvGrpSpPr>
                        <p:cNvPr id="936" name="Group 941"/>
                        <p:cNvGrpSpPr/>
                        <p:nvPr/>
                      </p:nvGrpSpPr>
                      <p:grpSpPr>
                        <a:xfrm>
                          <a:off x="38833331" y="6134907"/>
                          <a:ext cx="2348419" cy="590934"/>
                          <a:chOff x="34001843" y="3590091"/>
                          <a:chExt cx="2348419" cy="590934"/>
                        </a:xfrm>
                      </p:grpSpPr>
                      <p:sp>
                        <p:nvSpPr>
                          <p:cNvPr id="943" name="Oval 942"/>
                          <p:cNvSpPr>
                            <a:spLocks noChangeAspect="1"/>
                          </p:cNvSpPr>
                          <p:nvPr/>
                        </p:nvSpPr>
                        <p:spPr>
                          <a:xfrm>
                            <a:off x="34001843" y="3655673"/>
                            <a:ext cx="498178" cy="469000"/>
                          </a:xfrm>
                          <a:prstGeom prst="ellipse">
                            <a:avLst/>
                          </a:prstGeom>
                          <a:solidFill>
                            <a:schemeClr val="accent3">
                              <a:lumMod val="75000"/>
                            </a:schemeClr>
                          </a:solidFill>
                          <a:ln>
                            <a:solidFill>
                              <a:schemeClr val="bg2">
                                <a:lumMod val="50000"/>
                              </a:schemeClr>
                            </a:solidFill>
                          </a:ln>
                        </p:spPr>
                        <p:style>
                          <a:lnRef idx="1">
                            <a:schemeClr val="accent6"/>
                          </a:lnRef>
                          <a:fillRef idx="3">
                            <a:schemeClr val="accent6"/>
                          </a:fillRef>
                          <a:effectRef idx="2">
                            <a:schemeClr val="accent6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 dirty="0"/>
                          </a:p>
                        </p:txBody>
                      </p:sp>
                      <p:sp>
                        <p:nvSpPr>
                          <p:cNvPr id="944" name="TextBox 943"/>
                          <p:cNvSpPr txBox="1"/>
                          <p:nvPr/>
                        </p:nvSpPr>
                        <p:spPr>
                          <a:xfrm>
                            <a:off x="34548227" y="3590091"/>
                            <a:ext cx="1802035" cy="590934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none" rtlCol="0">
                            <a:spAutoFit/>
                          </a:bodyPr>
                          <a:lstStyle/>
                          <a:p>
                            <a:r>
                              <a:rPr lang="en-US" sz="200" b="1" dirty="0" smtClean="0"/>
                              <a:t>Truman-affiliated</a:t>
                            </a:r>
                            <a:endParaRPr lang="en-US" sz="200" b="1" dirty="0"/>
                          </a:p>
                        </p:txBody>
                      </p:sp>
                    </p:grpSp>
                  </p:grpSp>
                </p:grpSp>
                <p:sp>
                  <p:nvSpPr>
                    <p:cNvPr id="1029" name="TextBox 1028"/>
                    <p:cNvSpPr txBox="1"/>
                    <p:nvPr/>
                  </p:nvSpPr>
                  <p:spPr>
                    <a:xfrm>
                      <a:off x="35857752" y="2787790"/>
                      <a:ext cx="2148279" cy="960264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700" dirty="0" smtClean="0"/>
                        <a:t>Legend</a:t>
                      </a:r>
                      <a:endParaRPr lang="en-US" sz="700" dirty="0"/>
                    </a:p>
                  </p:txBody>
                </p:sp>
              </p:grpSp>
            </p:grpSp>
            <p:sp>
              <p:nvSpPr>
                <p:cNvPr id="939" name="TextBox 938"/>
                <p:cNvSpPr txBox="1"/>
                <p:nvPr/>
              </p:nvSpPr>
              <p:spPr>
                <a:xfrm>
                  <a:off x="-4364884" y="6767051"/>
                  <a:ext cx="3971267" cy="180028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lIns="19047" tIns="9523" rIns="19047" bIns="9523" rtlCol="0">
                  <a:spAutoFit/>
                </a:bodyPr>
                <a:lstStyle/>
                <a:p>
                  <a:r>
                    <a:rPr lang="en-US" sz="800" dirty="0" smtClean="0"/>
                    <a:t>Sources: Chicago Area Planning Council (APC), CCC Research Depts., CCC AE Deans</a:t>
                  </a:r>
                  <a:endParaRPr lang="en-US" sz="800" dirty="0"/>
                </a:p>
              </p:txBody>
            </p:sp>
            <p:sp>
              <p:nvSpPr>
                <p:cNvPr id="7" name="TextBox 6"/>
                <p:cNvSpPr txBox="1"/>
                <p:nvPr/>
              </p:nvSpPr>
              <p:spPr>
                <a:xfrm>
                  <a:off x="503426" y="4083999"/>
                  <a:ext cx="604327" cy="265453"/>
                </a:xfrm>
                <a:prstGeom prst="rect">
                  <a:avLst/>
                </a:prstGeom>
                <a:noFill/>
              </p:spPr>
              <p:txBody>
                <a:bodyPr wrap="none" lIns="19047" tIns="9523" rIns="19047" bIns="9523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rgbClr val="FF0000"/>
                      </a:solidFill>
                    </a:rPr>
                    <a:t>DRAFT</a:t>
                  </a:r>
                  <a:endParaRPr lang="en-US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405" name="TextBox 404"/>
                <p:cNvSpPr txBox="1"/>
                <p:nvPr/>
              </p:nvSpPr>
              <p:spPr>
                <a:xfrm>
                  <a:off x="3934563" y="3897511"/>
                  <a:ext cx="449162" cy="18466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endParaRPr lang="en-US" sz="200" b="1" dirty="0" smtClean="0"/>
                </a:p>
                <a:p>
                  <a:r>
                    <a:rPr lang="en-US" sz="200" b="1" dirty="0" smtClean="0"/>
                    <a:t>Center for New Horizons</a:t>
                  </a:r>
                </a:p>
                <a:p>
                  <a:endParaRPr lang="en-US" sz="200" b="1" dirty="0"/>
                </a:p>
              </p:txBody>
            </p:sp>
            <p:sp>
              <p:nvSpPr>
                <p:cNvPr id="408" name="TextBox 407"/>
                <p:cNvSpPr txBox="1"/>
                <p:nvPr/>
              </p:nvSpPr>
              <p:spPr>
                <a:xfrm>
                  <a:off x="2762647" y="2286856"/>
                  <a:ext cx="333812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en-US" sz="200" b="1" dirty="0" smtClean="0"/>
                </a:p>
                <a:p>
                  <a:r>
                    <a:rPr lang="en-US" sz="200" b="1" dirty="0" smtClean="0"/>
                    <a:t>Christopher</a:t>
                  </a:r>
                </a:p>
                <a:p>
                  <a:r>
                    <a:rPr lang="en-US" sz="200" b="1" dirty="0" smtClean="0"/>
                    <a:t> House</a:t>
                  </a:r>
                </a:p>
                <a:p>
                  <a:endParaRPr lang="en-US" sz="200" b="1" dirty="0"/>
                </a:p>
              </p:txBody>
            </p:sp>
            <p:sp>
              <p:nvSpPr>
                <p:cNvPr id="429" name="TextBox 428"/>
                <p:cNvSpPr txBox="1"/>
                <p:nvPr/>
              </p:nvSpPr>
              <p:spPr>
                <a:xfrm>
                  <a:off x="4180977" y="5581380"/>
                  <a:ext cx="417102" cy="15388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" b="1" dirty="0" smtClean="0"/>
                    <a:t>Salem Baptist Church</a:t>
                  </a:r>
                </a:p>
                <a:p>
                  <a:endParaRPr lang="en-US" sz="200" b="1" dirty="0"/>
                </a:p>
              </p:txBody>
            </p:sp>
            <p:sp>
              <p:nvSpPr>
                <p:cNvPr id="430" name="Oval 429"/>
                <p:cNvSpPr>
                  <a:spLocks noChangeAspect="1"/>
                </p:cNvSpPr>
                <p:nvPr/>
              </p:nvSpPr>
              <p:spPr>
                <a:xfrm>
                  <a:off x="4205599" y="5620605"/>
                  <a:ext cx="41515" cy="39083"/>
                </a:xfrm>
                <a:prstGeom prst="ellipse">
                  <a:avLst/>
                </a:prstGeom>
                <a:solidFill>
                  <a:srgbClr val="7030A0"/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32" name="TextBox 431"/>
                <p:cNvSpPr txBox="1"/>
                <p:nvPr/>
              </p:nvSpPr>
              <p:spPr>
                <a:xfrm>
                  <a:off x="2471639" y="2984472"/>
                  <a:ext cx="439544" cy="18466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" b="1" dirty="0" smtClean="0"/>
                    <a:t>West Side Learning Ctr.</a:t>
                  </a:r>
                </a:p>
                <a:p>
                  <a:r>
                    <a:rPr lang="en-US" sz="200" b="1" dirty="0" smtClean="0"/>
                    <a:t>2080</a:t>
                  </a:r>
                </a:p>
                <a:p>
                  <a:r>
                    <a:rPr lang="en-US" sz="200" b="1" dirty="0" smtClean="0"/>
                    <a:t>47 / 26</a:t>
                  </a:r>
                  <a:endParaRPr lang="en-US" sz="200" b="1" dirty="0"/>
                </a:p>
              </p:txBody>
            </p:sp>
            <p:sp>
              <p:nvSpPr>
                <p:cNvPr id="433" name="Oval 432"/>
                <p:cNvSpPr>
                  <a:spLocks noChangeAspect="1"/>
                </p:cNvSpPr>
                <p:nvPr/>
              </p:nvSpPr>
              <p:spPr>
                <a:xfrm>
                  <a:off x="2963949" y="2388299"/>
                  <a:ext cx="25947" cy="24427"/>
                </a:xfrm>
                <a:prstGeom prst="ellipse">
                  <a:avLst/>
                </a:prstGeom>
                <a:solidFill>
                  <a:schemeClr val="bg2">
                    <a:lumMod val="50000"/>
                  </a:schemeClr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34" name="Oval 433"/>
                <p:cNvSpPr>
                  <a:spLocks noChangeAspect="1"/>
                </p:cNvSpPr>
                <p:nvPr/>
              </p:nvSpPr>
              <p:spPr>
                <a:xfrm>
                  <a:off x="3755804" y="3554003"/>
                  <a:ext cx="63974" cy="60227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35" name="TextBox 434"/>
                <p:cNvSpPr txBox="1"/>
                <p:nvPr/>
              </p:nvSpPr>
              <p:spPr>
                <a:xfrm>
                  <a:off x="2732502" y="3324540"/>
                  <a:ext cx="404278" cy="12311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" b="1" dirty="0" smtClean="0"/>
                    <a:t>The Learning Center</a:t>
                  </a:r>
                  <a:endParaRPr lang="en-US" sz="200" b="1" dirty="0"/>
                </a:p>
              </p:txBody>
            </p:sp>
            <p:sp>
              <p:nvSpPr>
                <p:cNvPr id="436" name="Oval 435"/>
                <p:cNvSpPr>
                  <a:spLocks noChangeAspect="1"/>
                </p:cNvSpPr>
                <p:nvPr/>
              </p:nvSpPr>
              <p:spPr>
                <a:xfrm>
                  <a:off x="4047546" y="4003532"/>
                  <a:ext cx="25947" cy="24427"/>
                </a:xfrm>
                <a:prstGeom prst="ellipse">
                  <a:avLst/>
                </a:prstGeom>
                <a:solidFill>
                  <a:schemeClr val="bg2">
                    <a:lumMod val="50000"/>
                  </a:schemeClr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37" name="Oval 436"/>
                <p:cNvSpPr>
                  <a:spLocks noChangeAspect="1"/>
                </p:cNvSpPr>
                <p:nvPr/>
              </p:nvSpPr>
              <p:spPr>
                <a:xfrm>
                  <a:off x="3163225" y="2427784"/>
                  <a:ext cx="41515" cy="39083"/>
                </a:xfrm>
                <a:prstGeom prst="ellipse">
                  <a:avLst/>
                </a:prstGeom>
                <a:solidFill>
                  <a:srgbClr val="C00000"/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39" name="Oval 438"/>
                <p:cNvSpPr>
                  <a:spLocks noChangeAspect="1"/>
                </p:cNvSpPr>
                <p:nvPr/>
              </p:nvSpPr>
              <p:spPr>
                <a:xfrm>
                  <a:off x="3578490" y="3354024"/>
                  <a:ext cx="25947" cy="24427"/>
                </a:xfrm>
                <a:prstGeom prst="ellipse">
                  <a:avLst/>
                </a:prstGeom>
                <a:solidFill>
                  <a:srgbClr val="C00000"/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40" name="Oval 439"/>
                <p:cNvSpPr>
                  <a:spLocks noChangeAspect="1"/>
                </p:cNvSpPr>
                <p:nvPr/>
              </p:nvSpPr>
              <p:spPr>
                <a:xfrm>
                  <a:off x="2715384" y="2283737"/>
                  <a:ext cx="57083" cy="5374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41" name="Oval 440"/>
                <p:cNvSpPr>
                  <a:spLocks noChangeAspect="1"/>
                </p:cNvSpPr>
                <p:nvPr/>
              </p:nvSpPr>
              <p:spPr>
                <a:xfrm>
                  <a:off x="3121432" y="3339466"/>
                  <a:ext cx="25947" cy="24427"/>
                </a:xfrm>
                <a:prstGeom prst="ellipse">
                  <a:avLst/>
                </a:prstGeom>
                <a:solidFill>
                  <a:schemeClr val="bg2">
                    <a:lumMod val="50000"/>
                  </a:schemeClr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3" name="Rectangle 2"/>
              <p:cNvSpPr/>
              <p:nvPr/>
            </p:nvSpPr>
            <p:spPr>
              <a:xfrm>
                <a:off x="8001540" y="1187532"/>
                <a:ext cx="917325" cy="53781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91" name="Rectangle 290"/>
            <p:cNvSpPr/>
            <p:nvPr/>
          </p:nvSpPr>
          <p:spPr>
            <a:xfrm>
              <a:off x="3941476" y="1192688"/>
              <a:ext cx="4180627" cy="15376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2" name="Rectangle 291"/>
            <p:cNvSpPr/>
            <p:nvPr/>
          </p:nvSpPr>
          <p:spPr>
            <a:xfrm rot="5400000">
              <a:off x="1409421" y="3836545"/>
              <a:ext cx="5441475" cy="15376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3" name="Rectangle 292"/>
            <p:cNvSpPr/>
            <p:nvPr/>
          </p:nvSpPr>
          <p:spPr>
            <a:xfrm>
              <a:off x="4322271" y="6557282"/>
              <a:ext cx="4783614" cy="15376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4" name="Rectangle 293"/>
            <p:cNvSpPr/>
            <p:nvPr/>
          </p:nvSpPr>
          <p:spPr>
            <a:xfrm>
              <a:off x="6885589" y="6434362"/>
              <a:ext cx="2258411" cy="1483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90499" y="1092249"/>
            <a:ext cx="4131771" cy="535531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900" dirty="0" smtClean="0"/>
              <a:t>We charted off-sites onto </a:t>
            </a:r>
            <a:r>
              <a:rPr lang="en-US" sz="1900" dirty="0" smtClean="0"/>
              <a:t>an</a:t>
            </a:r>
            <a:r>
              <a:rPr lang="en-US" sz="1900" dirty="0" smtClean="0"/>
              <a:t> </a:t>
            </a:r>
            <a:r>
              <a:rPr lang="en-US" sz="1900" dirty="0" smtClean="0"/>
              <a:t>official City of Chicago </a:t>
            </a:r>
            <a:r>
              <a:rPr lang="en-US" sz="1900" dirty="0" smtClean="0"/>
              <a:t>map</a:t>
            </a:r>
            <a:r>
              <a:rPr lang="en-US" sz="1900" dirty="0" smtClean="0"/>
              <a:t>, </a:t>
            </a:r>
            <a:r>
              <a:rPr lang="en-US" sz="1900" dirty="0" smtClean="0"/>
              <a:t>color-coding </a:t>
            </a:r>
            <a:r>
              <a:rPr lang="en-US" sz="1900" dirty="0" smtClean="0"/>
              <a:t>to </a:t>
            </a:r>
            <a:r>
              <a:rPr lang="en-US" sz="1900" dirty="0" smtClean="0"/>
              <a:t>match to </a:t>
            </a:r>
            <a:r>
              <a:rPr lang="en-US" sz="1900" dirty="0" smtClean="0"/>
              <a:t>college affiliation.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900" dirty="0"/>
          </a:p>
          <a:p>
            <a:pPr marL="742950" lvl="1" indent="-285750">
              <a:buFont typeface="Courier New" pitchFamily="49" charset="0"/>
              <a:buChar char="o"/>
            </a:pPr>
            <a:r>
              <a:rPr lang="en-US" sz="1900" dirty="0" smtClean="0"/>
              <a:t>This allows at-a-glance understanding of </a:t>
            </a:r>
            <a:r>
              <a:rPr lang="en-US" sz="1900" dirty="0" smtClean="0"/>
              <a:t>geographic </a:t>
            </a:r>
            <a:r>
              <a:rPr lang="en-US" sz="1900" dirty="0" smtClean="0"/>
              <a:t>spread </a:t>
            </a:r>
            <a:r>
              <a:rPr lang="en-US" sz="1900" dirty="0" smtClean="0"/>
              <a:t>of off-campus sites per college.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9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900" dirty="0" smtClean="0"/>
              <a:t>We researched which neighborhoods have a high number of residents who speak a language other than English at home, or do not have a high-school diploma, to answer the question</a:t>
            </a:r>
            <a:r>
              <a:rPr lang="en-US" sz="1900" b="1" dirty="0" smtClean="0"/>
              <a:t>: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sz="1900" b="1" dirty="0"/>
          </a:p>
          <a:p>
            <a:pPr marL="742950" lvl="1" indent="-285750">
              <a:buFont typeface="Courier New" pitchFamily="49" charset="0"/>
              <a:buChar char="o"/>
            </a:pPr>
            <a:r>
              <a:rPr lang="en-US" sz="1900" b="1" dirty="0" smtClean="0"/>
              <a:t>Do we provide</a:t>
            </a:r>
            <a:r>
              <a:rPr lang="en-US" sz="1900" dirty="0" smtClean="0"/>
              <a:t> </a:t>
            </a:r>
            <a:r>
              <a:rPr lang="en-US" sz="1900" b="1" dirty="0" smtClean="0"/>
              <a:t>adult education </a:t>
            </a:r>
            <a:r>
              <a:rPr lang="en-US" sz="1900" b="1" dirty="0"/>
              <a:t> </a:t>
            </a:r>
            <a:r>
              <a:rPr lang="en-US" sz="1900" b="1" dirty="0" smtClean="0"/>
              <a:t> in high-need areas?</a:t>
            </a:r>
            <a:endParaRPr lang="en-US" sz="1900" b="1" dirty="0"/>
          </a:p>
        </p:txBody>
      </p:sp>
    </p:spTree>
    <p:extLst>
      <p:ext uri="{BB962C8B-B14F-4D97-AF65-F5344CB8AC3E}">
        <p14:creationId xmlns:p14="http://schemas.microsoft.com/office/powerpoint/2010/main" val="190412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242888"/>
            <a:ext cx="8742363" cy="738664"/>
          </a:xfrm>
        </p:spPr>
        <p:txBody>
          <a:bodyPr/>
          <a:lstStyle/>
          <a:p>
            <a:r>
              <a:rPr lang="en-US" dirty="0" smtClean="0"/>
              <a:t>Aside from South Lawndale, neighborhoods with high need for GED and ESL courses are under-served by CCC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Source: Population data from 2010 Census, educational attainment and language data from Census American Community Survey 2005-2009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r"/>
            <a:fld id="{994E21A8-BDAE-46D5-8B35-876892D2E8F6}" type="datetime2">
              <a:rPr lang="en-US" smtClean="0"/>
              <a:t>Wednesday, April 04, 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/>
            <a:r>
              <a:rPr lang="en-US" dirty="0" smtClean="0"/>
              <a:t>DRAFT - for discussion purposes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ctr"/>
            <a:fld id="{6A21C74D-32CA-4538-90C8-4115AA589383}" type="slidenum">
              <a:rPr lang="en-US" smtClean="0"/>
              <a:pPr algn="ctr"/>
              <a:t>3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812554"/>
              </p:ext>
            </p:extLst>
          </p:nvPr>
        </p:nvGraphicFramePr>
        <p:xfrm>
          <a:off x="173320" y="1521408"/>
          <a:ext cx="8696361" cy="1938608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482405"/>
                <a:gridCol w="1169832"/>
                <a:gridCol w="1462287"/>
                <a:gridCol w="2910650"/>
                <a:gridCol w="1671187"/>
              </a:tblGrid>
              <a:tr h="273215"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2624" marR="2624" marT="26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Population</a:t>
                      </a:r>
                      <a:endParaRPr lang="en-US" sz="18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2624" marR="2624" marT="26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No</a:t>
                      </a:r>
                      <a:r>
                        <a:rPr lang="en-US" sz="1800" b="1" u="none" strike="noStrike" baseline="0" dirty="0" smtClean="0">
                          <a:solidFill>
                            <a:schemeClr val="tx2"/>
                          </a:solidFill>
                          <a:effectLst/>
                        </a:rPr>
                        <a:t> diploma</a:t>
                      </a:r>
                      <a:endParaRPr lang="en-US" sz="18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2624" marR="2624" marT="26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English language learners</a:t>
                      </a:r>
                      <a:endParaRPr lang="en-US" sz="18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2624" marR="2624" marT="26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Present CCC Sites</a:t>
                      </a:r>
                      <a:endParaRPr lang="en-US" sz="18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2624" marR="2624" marT="2624" marB="0" anchor="b"/>
                </a:tc>
              </a:tr>
              <a:tr h="2732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Brighton Park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2624" marR="2624" marT="26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45,368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2624" marR="2624" marT="26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1800" b="0" i="0" u="none" strike="noStrike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nd</a:t>
                      </a: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- 44.2</a:t>
                      </a:r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2624" marR="2624" marT="26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1800" b="0" i="0" u="none" strike="noStrike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st</a:t>
                      </a: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- 51.7%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2624" marR="2624" marT="26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8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2624" marR="2624" marT="26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65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Gage Park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2624" marR="2624" marT="26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39,894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2624" marR="2624" marT="26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1800" b="0" i="0" u="none" strike="noStrike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rd</a:t>
                      </a: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- 41.2</a:t>
                      </a:r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2624" marR="2624" marT="26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en-US" sz="1800" b="0" i="0" u="none" strike="noStrike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th</a:t>
                      </a:r>
                      <a:r>
                        <a:rPr lang="en-US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- </a:t>
                      </a: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40.5%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2624" marR="2624" marT="26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8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2624" marR="2624" marT="2624" marB="0" anchor="b"/>
                </a:tc>
              </a:tr>
              <a:tr h="2165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West Elsdon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24" marR="2624" marT="26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18,109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24" marR="2624" marT="26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baseline="0" dirty="0" smtClean="0">
                          <a:effectLst/>
                        </a:rPr>
                        <a:t>6</a:t>
                      </a:r>
                      <a:r>
                        <a:rPr lang="en-US" sz="1800" u="none" strike="noStrike" baseline="30000" dirty="0" smtClean="0">
                          <a:effectLst/>
                        </a:rPr>
                        <a:t>th</a:t>
                      </a:r>
                      <a:r>
                        <a:rPr lang="en-US" sz="1800" u="none" strike="noStrike" dirty="0" smtClean="0">
                          <a:effectLst/>
                        </a:rPr>
                        <a:t> - 35.2</a:t>
                      </a:r>
                      <a:r>
                        <a:rPr lang="en-US" sz="1800" u="none" strike="noStrike" dirty="0">
                          <a:effectLst/>
                        </a:rPr>
                        <a:t>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24" marR="2624" marT="26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4</a:t>
                      </a:r>
                      <a:r>
                        <a:rPr lang="en-US" sz="1800" u="none" strike="noStrike" baseline="30000" dirty="0" smtClean="0">
                          <a:effectLst/>
                        </a:rPr>
                        <a:t>th</a:t>
                      </a:r>
                      <a:r>
                        <a:rPr lang="en-US" sz="1800" u="none" strike="noStrike" dirty="0" smtClean="0">
                          <a:effectLst/>
                        </a:rPr>
                        <a:t> -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800" u="none" strike="noStrike" dirty="0" smtClean="0">
                          <a:effectLst/>
                        </a:rPr>
                        <a:t>41.1%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24" marR="2624" marT="26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800" b="1" i="0" u="none" strike="noStrike" dirty="0" smtClean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2624" marR="2624" marT="26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65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McKinley Park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24" marR="2624" marT="26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15,612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24" marR="2624" marT="26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4</a:t>
                      </a:r>
                      <a:r>
                        <a:rPr lang="en-US" sz="1800" u="none" strike="noStrike" baseline="30000" dirty="0" smtClean="0">
                          <a:effectLst/>
                        </a:rPr>
                        <a:t>th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800" u="none" strike="noStrike" dirty="0" smtClean="0">
                          <a:effectLst/>
                        </a:rPr>
                        <a:t>- 35.7</a:t>
                      </a:r>
                      <a:r>
                        <a:rPr lang="en-US" sz="1800" u="none" strike="noStrike" dirty="0">
                          <a:effectLst/>
                        </a:rPr>
                        <a:t>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24" marR="2624" marT="26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12</a:t>
                      </a:r>
                      <a:r>
                        <a:rPr lang="en-US" sz="1800" u="none" strike="noStrike" baseline="30000" dirty="0" smtClean="0">
                          <a:effectLst/>
                        </a:rPr>
                        <a:t>th</a:t>
                      </a:r>
                      <a:r>
                        <a:rPr lang="en-US" sz="1800" u="none" strike="noStrike" dirty="0" smtClean="0">
                          <a:effectLst/>
                        </a:rPr>
                        <a:t> - 33.1%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24" marR="2624" marT="26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2624" marR="2624" marT="2624" marB="0" anchor="b"/>
                </a:tc>
              </a:tr>
              <a:tr h="2732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Hermosa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24" marR="2624" marT="26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25,010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24" marR="2624" marT="26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5</a:t>
                      </a:r>
                      <a:r>
                        <a:rPr lang="en-US" sz="1800" u="none" strike="noStrike" baseline="30000" dirty="0" smtClean="0">
                          <a:effectLst/>
                        </a:rPr>
                        <a:t>th</a:t>
                      </a:r>
                      <a:r>
                        <a:rPr lang="en-US" sz="1800" u="none" strike="noStrike" dirty="0" smtClean="0">
                          <a:effectLst/>
                        </a:rPr>
                        <a:t> - 35.4</a:t>
                      </a:r>
                      <a:r>
                        <a:rPr lang="en-US" sz="1800" u="none" strike="noStrike" dirty="0">
                          <a:effectLst/>
                        </a:rPr>
                        <a:t>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24" marR="2624" marT="26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9</a:t>
                      </a:r>
                      <a:r>
                        <a:rPr lang="en-US" sz="1800" u="none" strike="noStrike" baseline="30000" dirty="0" smtClean="0">
                          <a:effectLst/>
                        </a:rPr>
                        <a:t>th</a:t>
                      </a:r>
                      <a:r>
                        <a:rPr lang="en-US" sz="1800" u="none" strike="noStrike" dirty="0" smtClean="0">
                          <a:effectLst/>
                        </a:rPr>
                        <a:t> - 37.8%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24" marR="2624" marT="26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2624" marR="2624" marT="26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32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Belmont Cragin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24" marR="2624" marT="26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78,743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24" marR="2624" marT="26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10</a:t>
                      </a:r>
                      <a:r>
                        <a:rPr lang="en-US" sz="1800" u="none" strike="noStrike" baseline="30000" dirty="0" smtClean="0">
                          <a:effectLst/>
                        </a:rPr>
                        <a:t>th</a:t>
                      </a:r>
                      <a:r>
                        <a:rPr lang="en-US" sz="1800" u="none" strike="noStrike" dirty="0" smtClean="0">
                          <a:effectLst/>
                        </a:rPr>
                        <a:t> - 34.1</a:t>
                      </a:r>
                      <a:r>
                        <a:rPr lang="en-US" sz="1800" u="none" strike="noStrike" dirty="0">
                          <a:effectLst/>
                        </a:rPr>
                        <a:t>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24" marR="2624" marT="26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3</a:t>
                      </a:r>
                      <a:r>
                        <a:rPr lang="en-US" sz="1800" u="none" strike="noStrike" baseline="30000" dirty="0" smtClean="0">
                          <a:effectLst/>
                        </a:rPr>
                        <a:t>rd</a:t>
                      </a:r>
                      <a:r>
                        <a:rPr lang="en-US" sz="1800" u="none" strike="noStrike" dirty="0" smtClean="0">
                          <a:effectLst/>
                        </a:rPr>
                        <a:t> - 43.2%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24" marR="2624" marT="26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2624" marR="2624" marT="2624" marB="0" anchor="b"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4959596"/>
              </p:ext>
            </p:extLst>
          </p:nvPr>
        </p:nvGraphicFramePr>
        <p:xfrm>
          <a:off x="161890" y="4049288"/>
          <a:ext cx="8730650" cy="2217205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1488249"/>
                <a:gridCol w="1174444"/>
                <a:gridCol w="1468054"/>
                <a:gridCol w="2922127"/>
                <a:gridCol w="1677776"/>
              </a:tblGrid>
              <a:tr h="273215"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2624" marR="2624" marT="262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Population</a:t>
                      </a:r>
                      <a:endParaRPr lang="en-US" sz="18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2624" marR="2624" marT="262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No diploma</a:t>
                      </a:r>
                      <a:endParaRPr lang="en-US" sz="18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2624" marR="2624" marT="262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English language learners</a:t>
                      </a:r>
                      <a:endParaRPr lang="en-US" sz="18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2624" marR="2624" marT="262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Present</a:t>
                      </a:r>
                      <a:r>
                        <a:rPr lang="en-US" sz="1800" b="1" u="none" strike="noStrike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 CCC Sites</a:t>
                      </a:r>
                      <a:endParaRPr lang="en-US" sz="18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2624" marR="2624" marT="2624" marB="0" anchor="b">
                    <a:solidFill>
                      <a:schemeClr val="bg1"/>
                    </a:solidFill>
                  </a:tcPr>
                </a:tc>
              </a:tr>
              <a:tr h="2732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Logan</a:t>
                      </a:r>
                      <a:r>
                        <a:rPr lang="en-US" sz="1800" b="1" u="none" strike="noStrike" baseline="0" dirty="0" smtClean="0">
                          <a:effectLst/>
                        </a:rPr>
                        <a:t> Square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2624" marR="2624" marT="26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73,595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43</a:t>
                      </a:r>
                      <a:r>
                        <a:rPr lang="en-US" sz="1800" u="none" strike="noStrike" baseline="30000" dirty="0" smtClean="0">
                          <a:effectLst/>
                        </a:rPr>
                        <a:t>rd</a:t>
                      </a:r>
                      <a:r>
                        <a:rPr lang="en-US" sz="1800" u="none" strike="noStrike" dirty="0" smtClean="0">
                          <a:effectLst/>
                        </a:rPr>
                        <a:t> – 18.5%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2624" marR="2624" marT="26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19</a:t>
                      </a:r>
                      <a:r>
                        <a:rPr lang="en-US" sz="1800" u="none" strike="noStrike" baseline="30000" dirty="0" smtClean="0">
                          <a:effectLst/>
                        </a:rPr>
                        <a:t>th</a:t>
                      </a:r>
                      <a:r>
                        <a:rPr lang="en-US" sz="1800" u="none" strike="noStrike" dirty="0" smtClean="0">
                          <a:effectLst/>
                        </a:rPr>
                        <a:t> – 24.2%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2624" marR="2624" marT="26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8</a:t>
                      </a:r>
                      <a:endParaRPr lang="en-US" sz="18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2624" marR="2624" marT="26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165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Humboldt </a:t>
                      </a:r>
                      <a:r>
                        <a:rPr lang="en-US" sz="1800" b="1" u="none" strike="noStrike" dirty="0">
                          <a:effectLst/>
                        </a:rPr>
                        <a:t>Park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2624" marR="2624" marT="26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56,323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2624" marR="2624" marT="26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baseline="0" dirty="0" smtClean="0">
                          <a:effectLst/>
                        </a:rPr>
                        <a:t>7</a:t>
                      </a:r>
                      <a:r>
                        <a:rPr lang="en-US" sz="1800" u="none" strike="noStrike" baseline="30000" dirty="0" smtClean="0">
                          <a:effectLst/>
                        </a:rPr>
                        <a:t>th</a:t>
                      </a:r>
                      <a:r>
                        <a:rPr lang="en-US" sz="1800" u="none" strike="noStrike" dirty="0" smtClean="0">
                          <a:effectLst/>
                        </a:rPr>
                        <a:t> - 34.5%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2624" marR="2624" marT="26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baseline="0" dirty="0" smtClean="0">
                          <a:effectLst/>
                        </a:rPr>
                        <a:t>24</a:t>
                      </a:r>
                      <a:r>
                        <a:rPr lang="en-US" sz="1800" u="none" strike="noStrike" baseline="30000" dirty="0" smtClean="0">
                          <a:effectLst/>
                        </a:rPr>
                        <a:t>th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 - 22</a:t>
                      </a:r>
                      <a:r>
                        <a:rPr lang="en-US" sz="1800" u="none" strike="noStrike" dirty="0" smtClean="0">
                          <a:effectLst/>
                        </a:rPr>
                        <a:t>.4%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2624" marR="2624" marT="26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5</a:t>
                      </a:r>
                      <a:endParaRPr lang="en-US" sz="18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2624" marR="2624" marT="2624" marB="0" anchor="b"/>
                </a:tc>
              </a:tr>
              <a:tr h="2165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Lower</a:t>
                      </a:r>
                      <a:r>
                        <a:rPr lang="en-US" sz="1800" b="1" u="none" strike="noStrike" baseline="0" dirty="0" smtClean="0">
                          <a:effectLst/>
                        </a:rPr>
                        <a:t> West Side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24" marR="2624" marT="26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35,769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24" marR="2624" marT="26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baseline="0" dirty="0" smtClean="0">
                          <a:effectLst/>
                        </a:rPr>
                        <a:t>8</a:t>
                      </a:r>
                      <a:r>
                        <a:rPr lang="en-US" sz="1800" u="none" strike="noStrike" baseline="30000" dirty="0" smtClean="0">
                          <a:effectLst/>
                        </a:rPr>
                        <a:t>th</a:t>
                      </a:r>
                      <a:r>
                        <a:rPr lang="en-US" sz="1800" u="none" strike="noStrike" dirty="0" smtClean="0">
                          <a:effectLst/>
                        </a:rPr>
                        <a:t> - 34.4%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24" marR="2624" marT="26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baseline="0" dirty="0" smtClean="0">
                          <a:effectLst/>
                        </a:rPr>
                        <a:t>11</a:t>
                      </a:r>
                      <a:r>
                        <a:rPr lang="en-US" sz="1800" u="none" strike="noStrike" baseline="30000" dirty="0" smtClean="0">
                          <a:effectLst/>
                        </a:rPr>
                        <a:t>th</a:t>
                      </a:r>
                      <a:r>
                        <a:rPr lang="en-US" sz="1800" u="none" strike="noStrike" dirty="0" smtClean="0">
                          <a:effectLst/>
                        </a:rPr>
                        <a:t> -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 35</a:t>
                      </a:r>
                      <a:r>
                        <a:rPr lang="en-US" sz="1800" u="none" strike="noStrike" dirty="0" smtClean="0">
                          <a:effectLst/>
                        </a:rPr>
                        <a:t>.3%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24" marR="2624" marT="26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5</a:t>
                      </a:r>
                      <a:endParaRPr lang="en-US" sz="1800" b="1" i="0" u="none" strike="noStrike" dirty="0" smtClean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2624" marR="2624" marT="26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165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South Lawndale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24" marR="2624" marT="26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79,288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24" marR="2624" marT="26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baseline="0" dirty="0" smtClean="0">
                          <a:effectLst/>
                        </a:rPr>
                        <a:t>1</a:t>
                      </a:r>
                      <a:r>
                        <a:rPr lang="en-US" sz="1800" u="none" strike="noStrike" baseline="30000" dirty="0" smtClean="0">
                          <a:effectLst/>
                        </a:rPr>
                        <a:t>st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800" u="none" strike="noStrike" dirty="0" smtClean="0">
                          <a:effectLst/>
                        </a:rPr>
                        <a:t>- 46.2%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24" marR="2624" marT="26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2</a:t>
                      </a:r>
                      <a:r>
                        <a:rPr lang="en-US" sz="1800" u="none" strike="noStrike" baseline="30000" dirty="0" smtClean="0">
                          <a:effectLst/>
                        </a:rPr>
                        <a:t>nd</a:t>
                      </a:r>
                      <a:r>
                        <a:rPr lang="en-US" sz="1800" u="none" strike="noStrike" dirty="0" smtClean="0">
                          <a:effectLst/>
                        </a:rPr>
                        <a:t> - 47%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24" marR="2624" marT="26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2624" marR="2624" marT="2624" marB="0" anchor="b"/>
                </a:tc>
              </a:tr>
              <a:tr h="2732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West</a:t>
                      </a:r>
                      <a:r>
                        <a:rPr lang="en-US" sz="1800" b="1" u="none" strike="noStrike" baseline="0" dirty="0" smtClean="0">
                          <a:effectLst/>
                        </a:rPr>
                        <a:t> Town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24" marR="2624" marT="26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81,432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24" marR="2624" marT="26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baseline="0" dirty="0" smtClean="0">
                          <a:effectLst/>
                        </a:rPr>
                        <a:t>60</a:t>
                      </a:r>
                      <a:r>
                        <a:rPr lang="en-US" sz="1800" u="none" strike="noStrike" baseline="30000" dirty="0" smtClean="0">
                          <a:effectLst/>
                        </a:rPr>
                        <a:t>th</a:t>
                      </a:r>
                      <a:r>
                        <a:rPr lang="en-US" sz="1800" u="none" strike="noStrike" dirty="0" smtClean="0">
                          <a:effectLst/>
                        </a:rPr>
                        <a:t> - 13.4%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24" marR="2624" marT="26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baseline="0" dirty="0" smtClean="0">
                          <a:effectLst/>
                        </a:rPr>
                        <a:t>35</a:t>
                      </a:r>
                      <a:r>
                        <a:rPr lang="en-US" sz="1800" u="none" strike="noStrike" baseline="30000" dirty="0" smtClean="0">
                          <a:effectLst/>
                        </a:rPr>
                        <a:t>th</a:t>
                      </a:r>
                      <a:r>
                        <a:rPr lang="en-US" sz="1800" u="none" strike="noStrike" dirty="0" smtClean="0">
                          <a:effectLst/>
                        </a:rPr>
                        <a:t> – 13.9%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24" marR="2624" marT="26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3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2624" marR="2624" marT="26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17169" y="1171953"/>
            <a:ext cx="74985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Neighborhoods with high ESL and GED need and relatively little City Colleges’ presence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17168" y="3646706"/>
            <a:ext cx="59368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N</a:t>
            </a:r>
            <a:r>
              <a:rPr lang="en-US" b="1" dirty="0" smtClean="0"/>
              <a:t>eighborhoods in which City Colleges has a relatively high presence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1051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242888"/>
            <a:ext cx="8742363" cy="738664"/>
          </a:xfrm>
        </p:spPr>
        <p:txBody>
          <a:bodyPr/>
          <a:lstStyle/>
          <a:p>
            <a:r>
              <a:rPr lang="en-US" dirty="0" smtClean="0"/>
              <a:t>In April and May, CCC is undertaking several specific actions to better serve students at off-site locations, among </a:t>
            </a:r>
            <a:r>
              <a:rPr lang="en-US" smtClean="0"/>
              <a:t>them…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r"/>
            <a:fld id="{994E21A8-BDAE-46D5-8B35-876892D2E8F6}" type="datetime2">
              <a:rPr lang="en-US" smtClean="0"/>
              <a:t>Wednesday, April 04, 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/>
            <a:r>
              <a:rPr lang="en-US" smtClean="0"/>
              <a:t>DRAFT - for discussion purposes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ctr"/>
            <a:fld id="{6A21C74D-32CA-4538-90C8-4115AA589383}" type="slidenum">
              <a:rPr lang="en-US" smtClean="0"/>
              <a:pPr algn="ctr"/>
              <a:t>4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457700" y="1120140"/>
            <a:ext cx="0" cy="4846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663440" y="3543300"/>
            <a:ext cx="43205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604" r="66197" b="12554"/>
          <a:stretch/>
        </p:blipFill>
        <p:spPr bwMode="auto">
          <a:xfrm>
            <a:off x="813205" y="1889791"/>
            <a:ext cx="2953210" cy="419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160020" y="1223010"/>
            <a:ext cx="4206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Implementing partnership identification through new zones</a:t>
            </a:r>
            <a:endParaRPr lang="en-US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2855825" y="2402265"/>
            <a:ext cx="9105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Truman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842010" y="3374023"/>
            <a:ext cx="12496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Malcolm X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842010" y="2930426"/>
            <a:ext cx="12496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Wright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371600" y="5627906"/>
            <a:ext cx="1645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Olive-Harvey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017520" y="3825375"/>
            <a:ext cx="1645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Kennedy-King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283970" y="3988877"/>
            <a:ext cx="6705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Daley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549140" y="1211579"/>
            <a:ext cx="4206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New selection process</a:t>
            </a:r>
            <a:endParaRPr lang="en-US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4549140" y="3646721"/>
            <a:ext cx="45948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Promote advancement from off-site to campus</a:t>
            </a:r>
            <a:endParaRPr lang="en-US" b="1" dirty="0"/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3700441"/>
              </p:ext>
            </p:extLst>
          </p:nvPr>
        </p:nvGraphicFramePr>
        <p:xfrm>
          <a:off x="4598701" y="1522628"/>
          <a:ext cx="4450017" cy="19698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7107"/>
                <a:gridCol w="2362910"/>
              </a:tblGrid>
              <a:tr h="36292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 Need Identification</a:t>
                      </a:r>
                      <a:endParaRPr lang="en-US" sz="1400" dirty="0"/>
                    </a:p>
                  </a:txBody>
                  <a:tcPr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Emphasize high-need areas</a:t>
                      </a:r>
                      <a:endParaRPr lang="en-US" sz="1400" dirty="0"/>
                    </a:p>
                  </a:txBody>
                  <a:tcPr>
                    <a:lnL>
                      <a:noFill/>
                    </a:lnL>
                  </a:tcPr>
                </a:tc>
              </a:tr>
              <a:tr h="36292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 Organization identification</a:t>
                      </a:r>
                      <a:endParaRPr lang="en-US" sz="1400" dirty="0"/>
                    </a:p>
                  </a:txBody>
                  <a:tcPr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Partner</a:t>
                      </a:r>
                      <a:r>
                        <a:rPr lang="en-US" sz="1400" baseline="0" dirty="0" smtClean="0"/>
                        <a:t> with the best</a:t>
                      </a:r>
                      <a:endParaRPr lang="en-US" sz="1400" dirty="0"/>
                    </a:p>
                  </a:txBody>
                  <a:tcPr anchor="ctr">
                    <a:lnL>
                      <a:noFill/>
                    </a:lnL>
                  </a:tcPr>
                </a:tc>
              </a:tr>
              <a:tr h="36292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3. S</a:t>
                      </a:r>
                      <a:r>
                        <a:rPr lang="en-US" sz="1400" baseline="0" dirty="0" smtClean="0"/>
                        <a:t>ite evaluation</a:t>
                      </a:r>
                      <a:endParaRPr lang="en-US" sz="1400" dirty="0"/>
                    </a:p>
                  </a:txBody>
                  <a:tcPr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Meet CCC standards</a:t>
                      </a:r>
                      <a:endParaRPr lang="en-US" sz="1400" dirty="0"/>
                    </a:p>
                  </a:txBody>
                  <a:tcPr>
                    <a:lnL>
                      <a:noFill/>
                    </a:lnL>
                  </a:tcPr>
                </a:tc>
              </a:tr>
              <a:tr h="36292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4. Site validation </a:t>
                      </a:r>
                      <a:endParaRPr lang="en-US" sz="1400" dirty="0"/>
                    </a:p>
                  </a:txBody>
                  <a:tcPr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Ensure process was followed</a:t>
                      </a:r>
                      <a:endParaRPr lang="en-US" sz="1400" dirty="0"/>
                    </a:p>
                  </a:txBody>
                  <a:tcPr>
                    <a:lnL>
                      <a:noFill/>
                    </a:lnL>
                  </a:tcPr>
                </a:tc>
              </a:tr>
              <a:tr h="36292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5. Partnership</a:t>
                      </a:r>
                      <a:endParaRPr lang="en-US" sz="1400" dirty="0"/>
                    </a:p>
                  </a:txBody>
                  <a:tcPr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Initiate /</a:t>
                      </a:r>
                      <a:r>
                        <a:rPr lang="en-US" sz="1400" baseline="0" dirty="0" smtClean="0"/>
                        <a:t> renew service</a:t>
                      </a:r>
                      <a:endParaRPr lang="en-US" sz="1400" dirty="0"/>
                    </a:p>
                  </a:txBody>
                  <a:tcPr>
                    <a:lnL>
                      <a:noFill/>
                    </a:lnL>
                  </a:tcPr>
                </a:tc>
              </a:tr>
            </a:tbl>
          </a:graphicData>
        </a:graphic>
      </p:graphicFrame>
      <p:grpSp>
        <p:nvGrpSpPr>
          <p:cNvPr id="37" name="Group 36"/>
          <p:cNvGrpSpPr/>
          <p:nvPr/>
        </p:nvGrpSpPr>
        <p:grpSpPr>
          <a:xfrm>
            <a:off x="6352827" y="1721922"/>
            <a:ext cx="203959" cy="1558488"/>
            <a:chOff x="6454807" y="1721922"/>
            <a:chExt cx="203959" cy="1558488"/>
          </a:xfrm>
        </p:grpSpPr>
        <p:cxnSp>
          <p:nvCxnSpPr>
            <p:cNvPr id="32" name="Straight Arrow Connector 31"/>
            <p:cNvCxnSpPr/>
            <p:nvPr/>
          </p:nvCxnSpPr>
          <p:spPr>
            <a:xfrm>
              <a:off x="6454807" y="1721922"/>
              <a:ext cx="203959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6454807" y="2163584"/>
              <a:ext cx="203959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>
              <a:off x="6454807" y="2571542"/>
              <a:ext cx="203959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>
              <a:off x="6454807" y="2930426"/>
              <a:ext cx="203959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>
              <a:off x="6454807" y="3280410"/>
              <a:ext cx="203959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8" name="Diagram 37"/>
          <p:cNvGraphicFramePr/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210227377"/>
              </p:ext>
            </p:extLst>
          </p:nvPr>
        </p:nvGraphicFramePr>
        <p:xfrm>
          <a:off x="4729644" y="5627906"/>
          <a:ext cx="4233851" cy="53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cxnSp>
        <p:nvCxnSpPr>
          <p:cNvPr id="40" name="Straight Connector 39"/>
          <p:cNvCxnSpPr/>
          <p:nvPr/>
        </p:nvCxnSpPr>
        <p:spPr>
          <a:xfrm>
            <a:off x="6024056" y="4069423"/>
            <a:ext cx="0" cy="1420379"/>
          </a:xfrm>
          <a:prstGeom prst="line">
            <a:avLst/>
          </a:prstGeom>
          <a:ln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399614" y="4075198"/>
            <a:ext cx="0" cy="1414604"/>
          </a:xfrm>
          <a:prstGeom prst="line">
            <a:avLst/>
          </a:prstGeom>
          <a:ln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6126035" y="4764617"/>
            <a:ext cx="1068780" cy="73626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Off-campus site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7605849" y="4361972"/>
            <a:ext cx="1068780" cy="73626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On-campus site</a:t>
            </a:r>
            <a:endParaRPr lang="en-US" dirty="0"/>
          </a:p>
        </p:txBody>
      </p:sp>
      <p:cxnSp>
        <p:nvCxnSpPr>
          <p:cNvPr id="47" name="Straight Arrow Connector 46"/>
          <p:cNvCxnSpPr/>
          <p:nvPr/>
        </p:nvCxnSpPr>
        <p:spPr>
          <a:xfrm flipV="1">
            <a:off x="7318119" y="4684071"/>
            <a:ext cx="203959" cy="1377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6103749" y="3948848"/>
            <a:ext cx="1316349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 smtClean="0"/>
              <a:t>Example: </a:t>
            </a:r>
            <a:r>
              <a:rPr lang="en-US" sz="1300" dirty="0" smtClean="0"/>
              <a:t>Final level offered is intermediate</a:t>
            </a: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322780214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7819&quot;&gt;&lt;version val=&quot;17885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eweekdayFirstOfWeek val=&quot;2&quot;/&gt;&lt;m_mruColor&gt;&lt;m_vecMRU length=&quot;4&quot;&gt;&lt;elem&gt;&lt;m_ppcolschidx val=&quot;0&quot;/&gt;&lt;m_rgb r=&quot;48&quot; g=&quot;48&quot; b=&quot;ff&quot;/&gt;&lt;/elem&gt;&lt;elem&gt;&lt;m_ppcolschidx val=&quot;0&quot;/&gt;&lt;m_rgb r=&quot;0&quot; g=&quot;66&quot; b=&quot;cc&quot;/&gt;&lt;/elem&gt;&lt;elem&gt;&lt;m_ppcolschidx val=&quot;0&quot;/&gt;&lt;m_rgb r=&quot;9a&quot; g=&quot;af&quot; b=&quot;ff&quot;/&gt;&lt;/elem&gt;&lt;elem&gt;&lt;m_ppcolschidx val=&quot;0&quot;/&gt;&lt;m_rgb r=&quot;c7&quot; g=&quot;e0&quot; b=&quot;fb&quot;/&gt;&lt;/elem&gt;&lt;/m_vecMRU&gt;&lt;/m_mruColor&gt;&lt;m_eweekdayFirstOfWorkweek val=&quot;2&quot;/&gt;&lt;m_eweekdayFirstOfWeekend val=&quot;7&quot;/&gt;&lt;m_mapectfillschemeMRU&gt;&lt;key val=&quot;0&quot;/&gt;&lt;elem&gt;&lt;m_nPartnerID val=&quot;536&quot;/&gt;&lt;m_nIndex val=&quot;1&quot;/&gt;&lt;/elem&gt;&lt;/m_mapectfillschemeMRU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/m_precDefault&gt;&lt;/CDefaultPrec&gt;&lt;/root&gt;"/>
  <p:tag name="THINKCELLUNDODONOTDELETE" val="82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AxrGLLxz0a8YZuZ40N54A"/>
</p:tagLst>
</file>

<file path=ppt/theme/theme1.xml><?xml version="1.0" encoding="utf-8"?>
<a:theme xmlns:a="http://schemas.openxmlformats.org/drawingml/2006/main" name="REI_PP_Template_2012-01-17">
  <a:themeElements>
    <a:clrScheme name="Reinvention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w MC Cluster Education_CF_ON0132 1">
        <a:dk1>
          <a:srgbClr val="000000"/>
        </a:dk1>
        <a:lt1>
          <a:srgbClr val="FFFFFF"/>
        </a:lt1>
        <a:dk2>
          <a:srgbClr val="000069"/>
        </a:dk2>
        <a:lt2>
          <a:srgbClr val="7C7C7C"/>
        </a:lt2>
        <a:accent1>
          <a:srgbClr val="DEDEDE"/>
        </a:accent1>
        <a:accent2>
          <a:srgbClr val="7CA1CE"/>
        </a:accent2>
        <a:accent3>
          <a:srgbClr val="FFFFFF"/>
        </a:accent3>
        <a:accent4>
          <a:srgbClr val="000000"/>
        </a:accent4>
        <a:accent5>
          <a:srgbClr val="ECECEC"/>
        </a:accent5>
        <a:accent6>
          <a:srgbClr val="7091BA"/>
        </a:accent6>
        <a:hlink>
          <a:srgbClr val="3F6EA7"/>
        </a:hlink>
        <a:folHlink>
          <a:srgbClr val="00006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28A45A37C75C34FA1CF846B61224B49" ma:contentTypeVersion="0" ma:contentTypeDescription="Create a new document." ma:contentTypeScope="" ma:versionID="764f764b7cc3f1f008f1e33096938fe0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643DE97-4CAE-4506-97D4-CC4C986F2D43}">
  <ds:schemaRefs>
    <ds:schemaRef ds:uri="http://purl.org/dc/terms/"/>
    <ds:schemaRef ds:uri="http://schemas.microsoft.com/office/2006/metadata/properties"/>
    <ds:schemaRef ds:uri="http://purl.org/dc/elements/1.1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AFD932A-82FE-48B4-A184-5F9FE4145F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D72E7580-259F-48F4-9441-06580EB3A24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REI_PP_Template_2012-01-17</Template>
  <TotalTime>6756</TotalTime>
  <Words>1060</Words>
  <Application>Microsoft Office PowerPoint</Application>
  <PresentationFormat>On-screen Show (4:3)</PresentationFormat>
  <Paragraphs>356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REI_PP_Template_2012-01-17</vt:lpstr>
      <vt:lpstr>Adult Education Instruction at Off-campus Locations</vt:lpstr>
      <vt:lpstr>This year Reinvention undertook analysis of our off-campus facilities as part of the broader effort to progress on Goal Number Four</vt:lpstr>
      <vt:lpstr>PowerPoint Presentation</vt:lpstr>
      <vt:lpstr>Aside from South Lawndale, neighborhoods with high need for GED and ESL courses are under-served by CCC</vt:lpstr>
      <vt:lpstr>In April and May, CCC is undertaking several specific actions to better serve students at off-site locations, among them…</vt:lpstr>
    </vt:vector>
  </TitlesOfParts>
  <Company>City Colleges of Chicago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Adult Education Off-sites</dc:title>
  <dc:subject>Reinvention PowerPoint Template</dc:subject>
  <dc:creator>CAnsell</dc:creator>
  <dc:description>Reinvention PowerPoint Template</dc:description>
  <cp:lastModifiedBy>CAnsell</cp:lastModifiedBy>
  <cp:revision>121</cp:revision>
  <dcterms:created xsi:type="dcterms:W3CDTF">2012-02-24T19:50:32Z</dcterms:created>
  <dcterms:modified xsi:type="dcterms:W3CDTF">2012-04-04T13:33:11Z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le">
    <vt:lpwstr>Title</vt:lpwstr>
  </property>
  <property fmtid="{D5CDD505-2E9C-101B-9397-08002B2CF9AE}" pid="3" name="Final">
    <vt:bool>true</vt:bool>
  </property>
  <property fmtid="{D5CDD505-2E9C-101B-9397-08002B2CF9AE}" pid="4" name="Event">
    <vt:lpwstr/>
  </property>
  <property fmtid="{D5CDD505-2E9C-101B-9397-08002B2CF9AE}" pid="5" name="Delivery Date">
    <vt:lpwstr>August 12, 2010</vt:lpwstr>
  </property>
  <property fmtid="{D5CDD505-2E9C-101B-9397-08002B2CF9AE}" pid="6" name="DocID">
    <vt:lpwstr/>
  </property>
  <property fmtid="{D5CDD505-2E9C-101B-9397-08002B2CF9AE}" pid="7" name="DocIDinTitle">
    <vt:bool>false</vt:bool>
  </property>
  <property fmtid="{D5CDD505-2E9C-101B-9397-08002B2CF9AE}" pid="8" name="DocIDinSlide">
    <vt:bool>false</vt:bool>
  </property>
  <property fmtid="{D5CDD505-2E9C-101B-9397-08002B2CF9AE}" pid="9" name="DocIDPosition">
    <vt:i4>1</vt:i4>
  </property>
  <property fmtid="{D5CDD505-2E9C-101B-9397-08002B2CF9AE}" pid="10" name="NotesPageLayout">
    <vt:lpwstr>Message</vt:lpwstr>
  </property>
  <property fmtid="{D5CDD505-2E9C-101B-9397-08002B2CF9AE}" pid="11" name="ContentTypeId">
    <vt:lpwstr>0x010100E28A45A37C75C34FA1CF846B61224B49</vt:lpwstr>
  </property>
</Properties>
</file>