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55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7" r:id="rId6"/>
    <p:sldId id="338" r:id="rId7"/>
    <p:sldId id="339" r:id="rId8"/>
    <p:sldId id="330" r:id="rId9"/>
    <p:sldId id="325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ott H. Martyn" initials="SH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FFF"/>
    <a:srgbClr val="99CCFF"/>
    <a:srgbClr val="FFCC00"/>
    <a:srgbClr val="FF5050"/>
    <a:srgbClr val="0101FF"/>
    <a:srgbClr val="7D7DFF"/>
    <a:srgbClr val="C5C5FF"/>
    <a:srgbClr val="DDD9C3"/>
    <a:srgbClr val="DDD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0" autoAdjust="0"/>
    <p:restoredTop sz="98663" autoAdjust="0"/>
  </p:normalViewPr>
  <p:slideViewPr>
    <p:cSldViewPr snapToGrid="0">
      <p:cViewPr varScale="1">
        <p:scale>
          <a:sx n="69" d="100"/>
          <a:sy n="69" d="100"/>
        </p:scale>
        <p:origin x="-1272" y="-96"/>
      </p:cViewPr>
      <p:guideLst>
        <p:guide orient="horz" pos="675"/>
        <p:guide orient="horz" pos="4020"/>
        <p:guide pos="5639"/>
        <p:guide pos="4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6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A5AA59-7259-4CA2-A8D7-FC6621C2EC75}" type="datetime1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393175-0BF6-4D0E-BAC0-E535F2A2C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794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1168400" y="4220501"/>
            <a:ext cx="4673600" cy="92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9" name="doc id"/>
          <p:cNvSpPr txBox="1">
            <a:spLocks noChangeArrowheads="1"/>
          </p:cNvSpPr>
          <p:nvPr/>
        </p:nvSpPr>
        <p:spPr bwMode="gray">
          <a:xfrm>
            <a:off x="5841935" y="43578"/>
            <a:ext cx="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endParaRPr lang="ru-RU" sz="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21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193675" indent="-1920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5000"/>
      <a:buFont typeface="Arial" pitchFamily="34" charset="0"/>
      <a:buChar char="▪"/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457200" indent="-26193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itchFamily="34" charset="0"/>
      <a:buChar char="–"/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614363" indent="-1555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itchFamily="34" charset="0"/>
      <a:buChar char="▫"/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746125" indent="-1301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pitchFamily="34" charset="0"/>
      <a:buChar char="-"/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itle Placeholder 1"/>
          <p:cNvSpPr>
            <a:spLocks noGrp="1"/>
          </p:cNvSpPr>
          <p:nvPr>
            <p:ph type="ctrTitle"/>
          </p:nvPr>
        </p:nvSpPr>
        <p:spPr bwMode="auto">
          <a:xfrm>
            <a:off x="685800" y="3325495"/>
            <a:ext cx="7315200" cy="492443"/>
          </a:xfrm>
        </p:spPr>
        <p:txBody>
          <a:bodyPr anchor="t"/>
          <a:lstStyle>
            <a:lvl1pPr>
              <a:defRPr sz="3200" b="1" smtClean="0">
                <a:solidFill>
                  <a:srgbClr val="002060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9876" name="Text Placeholder 2"/>
          <p:cNvSpPr>
            <a:spLocks noGrp="1"/>
          </p:cNvSpPr>
          <p:nvPr>
            <p:ph type="subTitle" idx="1"/>
          </p:nvPr>
        </p:nvSpPr>
        <p:spPr bwMode="auto">
          <a:xfrm>
            <a:off x="685800" y="4273550"/>
            <a:ext cx="7315200" cy="244475"/>
          </a:xfrm>
        </p:spPr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9880" name="Working Draft Text" hidden="1"/>
          <p:cNvSpPr txBox="1">
            <a:spLocks noChangeArrowheads="1"/>
          </p:cNvSpPr>
          <p:nvPr/>
        </p:nvSpPr>
        <p:spPr bwMode="auto">
          <a:xfrm>
            <a:off x="685800" y="61913"/>
            <a:ext cx="9842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WORKING DRAFT</a:t>
            </a:r>
          </a:p>
        </p:txBody>
      </p:sp>
      <p:sp>
        <p:nvSpPr>
          <p:cNvPr id="79882" name="McK Document type" hidden="1"/>
          <p:cNvSpPr txBox="1">
            <a:spLocks noChangeArrowheads="1"/>
          </p:cNvSpPr>
          <p:nvPr/>
        </p:nvSpPr>
        <p:spPr bwMode="auto">
          <a:xfrm>
            <a:off x="685800" y="4973638"/>
            <a:ext cx="49355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Document type</a:t>
            </a:r>
          </a:p>
        </p:txBody>
      </p:sp>
      <p:sp>
        <p:nvSpPr>
          <p:cNvPr id="79883" name="McK Date" hidden="1"/>
          <p:cNvSpPr txBox="1">
            <a:spLocks noChangeArrowheads="1"/>
          </p:cNvSpPr>
          <p:nvPr/>
        </p:nvSpPr>
        <p:spPr bwMode="auto">
          <a:xfrm>
            <a:off x="685800" y="5243513"/>
            <a:ext cx="49355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Date</a:t>
            </a:r>
          </a:p>
        </p:txBody>
      </p:sp>
      <p:sp>
        <p:nvSpPr>
          <p:cNvPr id="79886" name="Working Draft" hidden="1"/>
          <p:cNvSpPr txBox="1">
            <a:spLocks noChangeArrowheads="1"/>
          </p:cNvSpPr>
          <p:nvPr/>
        </p:nvSpPr>
        <p:spPr bwMode="auto">
          <a:xfrm>
            <a:off x="685800" y="217488"/>
            <a:ext cx="29591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  <a:cs typeface="Arial" charset="0"/>
              </a:rPr>
              <a:t>Last Modified 10/7/2010 10:21:20 PM India Standard Time</a:t>
            </a:r>
          </a:p>
        </p:txBody>
      </p:sp>
      <p:sp>
        <p:nvSpPr>
          <p:cNvPr id="79887" name="Printed" hidden="1"/>
          <p:cNvSpPr txBox="1">
            <a:spLocks noChangeArrowheads="1"/>
          </p:cNvSpPr>
          <p:nvPr/>
        </p:nvSpPr>
        <p:spPr bwMode="auto">
          <a:xfrm>
            <a:off x="685800" y="374650"/>
            <a:ext cx="361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cs typeface="Arial" charset="0"/>
              </a:rPr>
              <a:t>Printed 10/7/2010 9:11:42 PM India Standard Time</a:t>
            </a:r>
            <a:endParaRPr lang="en-US" sz="9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7" name="doc id"/>
          <p:cNvSpPr txBox="1">
            <a:spLocks noChangeArrowheads="1"/>
          </p:cNvSpPr>
          <p:nvPr/>
        </p:nvSpPr>
        <p:spPr bwMode="auto">
          <a:xfrm>
            <a:off x="8934450" y="-201613"/>
            <a:ext cx="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endParaRPr lang="ru-RU" sz="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83581" y="4864963"/>
            <a:ext cx="255676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E3630E-BA23-4072-8FC4-0BC0C9BD9A17}" type="datetime2">
              <a:rPr lang="en-US" sz="1400" b="0" smtClean="0"/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Tuesday, April 17, 2012</a:t>
            </a:fld>
            <a:endParaRPr lang="en-US" sz="1400" b="0" dirty="0" smtClean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824" y="4864963"/>
            <a:ext cx="1505715" cy="16184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9567"/>
            <a:ext cx="5715000" cy="145732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42888"/>
            <a:ext cx="8742363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12319" y="6254461"/>
            <a:ext cx="8686800" cy="230832"/>
          </a:xfrm>
        </p:spPr>
        <p:txBody>
          <a:bodyPr lIns="91440" tIns="45720" rIns="91440" bIns="45720" anchor="b" anchorCtr="0">
            <a:noAutofit/>
          </a:bodyPr>
          <a:lstStyle>
            <a:lvl1pPr>
              <a:defRPr sz="900" baseline="0"/>
            </a:lvl1pPr>
          </a:lstStyle>
          <a:p>
            <a:pPr lvl="0"/>
            <a:r>
              <a:rPr lang="en-US" dirty="0" smtClean="0"/>
              <a:t>Source: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94E21A8-BDAE-46D5-8B35-876892D2E8F6}" type="datetime2">
              <a:rPr lang="en-US" smtClean="0"/>
              <a:pPr algn="r"/>
              <a:t>Tuesday, April 17, 2012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 smtClean="0"/>
              <a:t>DRAFT - for discussion purposes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4114800" y="6492240"/>
            <a:ext cx="914400" cy="182880"/>
          </a:xfrm>
        </p:spPr>
        <p:txBody>
          <a:bodyPr/>
          <a:lstStyle/>
          <a:p>
            <a:pPr algn="ctr"/>
            <a:fld id="{6A21C74D-32CA-4538-90C8-4115AA589383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85" y="6400453"/>
            <a:ext cx="1280160" cy="3264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42888"/>
            <a:ext cx="8742363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5263" y="825500"/>
            <a:ext cx="8743950" cy="5184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2319" y="6254461"/>
            <a:ext cx="8686800" cy="230832"/>
          </a:xfrm>
        </p:spPr>
        <p:txBody>
          <a:bodyPr lIns="91440" tIns="45720" rIns="91440" bIns="45720" anchor="b" anchorCtr="0">
            <a:noAutofit/>
          </a:bodyPr>
          <a:lstStyle>
            <a:lvl1pPr>
              <a:defRPr sz="900" baseline="0"/>
            </a:lvl1pPr>
          </a:lstStyle>
          <a:p>
            <a:pPr lvl="0"/>
            <a:r>
              <a:rPr lang="en-US" dirty="0" smtClean="0"/>
              <a:t>Source: 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fld id="{CBD78343-29A5-46E6-819C-E2C98A6C1308}" type="datetime2">
              <a:rPr lang="en-US" smtClean="0"/>
              <a:pPr algn="r"/>
              <a:t>Tuesday, April 17, 2012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 dirty="0" smtClean="0"/>
              <a:t>DRAFT - for discussion purposes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>
          <a:xfrm>
            <a:off x="4114800" y="6492240"/>
            <a:ext cx="914400" cy="182880"/>
          </a:xfrm>
        </p:spPr>
        <p:txBody>
          <a:bodyPr/>
          <a:lstStyle/>
          <a:p>
            <a:pPr algn="ctr"/>
            <a:fld id="{6A21C74D-32CA-4538-90C8-4115AA589383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85" y="6400453"/>
            <a:ext cx="1280160" cy="3264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0" name="Working Draft Text" hidden="1"/>
          <p:cNvSpPr txBox="1">
            <a:spLocks noChangeArrowheads="1"/>
          </p:cNvSpPr>
          <p:nvPr/>
        </p:nvSpPr>
        <p:spPr bwMode="auto">
          <a:xfrm>
            <a:off x="685800" y="61913"/>
            <a:ext cx="9842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WORKING DRAFT</a:t>
            </a:r>
          </a:p>
        </p:txBody>
      </p:sp>
      <p:sp>
        <p:nvSpPr>
          <p:cNvPr id="79882" name="McK Document type" hidden="1"/>
          <p:cNvSpPr txBox="1">
            <a:spLocks noChangeArrowheads="1"/>
          </p:cNvSpPr>
          <p:nvPr/>
        </p:nvSpPr>
        <p:spPr bwMode="auto">
          <a:xfrm>
            <a:off x="685800" y="4973638"/>
            <a:ext cx="49355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Document type</a:t>
            </a:r>
          </a:p>
        </p:txBody>
      </p:sp>
      <p:sp>
        <p:nvSpPr>
          <p:cNvPr id="79883" name="McK Date" hidden="1"/>
          <p:cNvSpPr txBox="1">
            <a:spLocks noChangeArrowheads="1"/>
          </p:cNvSpPr>
          <p:nvPr/>
        </p:nvSpPr>
        <p:spPr bwMode="auto">
          <a:xfrm>
            <a:off x="685800" y="5243513"/>
            <a:ext cx="49355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Date</a:t>
            </a:r>
          </a:p>
        </p:txBody>
      </p:sp>
      <p:sp>
        <p:nvSpPr>
          <p:cNvPr id="79886" name="Working Draft" hidden="1"/>
          <p:cNvSpPr txBox="1">
            <a:spLocks noChangeArrowheads="1"/>
          </p:cNvSpPr>
          <p:nvPr/>
        </p:nvSpPr>
        <p:spPr bwMode="auto">
          <a:xfrm>
            <a:off x="685800" y="217488"/>
            <a:ext cx="29591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  <a:cs typeface="Arial" charset="0"/>
              </a:rPr>
              <a:t>Last Modified 10/7/2010 10:21:20 PM India Standard Time</a:t>
            </a:r>
          </a:p>
        </p:txBody>
      </p:sp>
      <p:sp>
        <p:nvSpPr>
          <p:cNvPr id="79887" name="Printed" hidden="1"/>
          <p:cNvSpPr txBox="1">
            <a:spLocks noChangeArrowheads="1"/>
          </p:cNvSpPr>
          <p:nvPr/>
        </p:nvSpPr>
        <p:spPr bwMode="auto">
          <a:xfrm>
            <a:off x="685800" y="374650"/>
            <a:ext cx="361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cs typeface="Arial" charset="0"/>
              </a:rPr>
              <a:t>Printed 10/7/2010 9:11:42 PM India Standard Time</a:t>
            </a:r>
            <a:endParaRPr lang="en-US" sz="9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9907" name="doc id"/>
          <p:cNvSpPr txBox="1">
            <a:spLocks noChangeArrowheads="1"/>
          </p:cNvSpPr>
          <p:nvPr/>
        </p:nvSpPr>
        <p:spPr bwMode="auto">
          <a:xfrm>
            <a:off x="8934450" y="-201613"/>
            <a:ext cx="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endParaRPr lang="ru-RU" sz="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4"/>
          </p:nvPr>
        </p:nvSpPr>
        <p:spPr>
          <a:xfrm>
            <a:off x="5091305" y="6492240"/>
            <a:ext cx="2133600" cy="182880"/>
          </a:xfrm>
        </p:spPr>
        <p:txBody>
          <a:bodyPr/>
          <a:lstStyle/>
          <a:p>
            <a:pPr algn="r"/>
            <a:fld id="{994E21A8-BDAE-46D5-8B35-876892D2E8F6}" type="datetime2">
              <a:rPr lang="en-US" smtClean="0"/>
              <a:pPr algn="r"/>
              <a:t>Tuesday, April 17, 2012</a:t>
            </a:fld>
            <a:endParaRPr lang="en-US" dirty="0"/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5"/>
          </p:nvPr>
        </p:nvSpPr>
        <p:spPr>
          <a:xfrm>
            <a:off x="212320" y="6492240"/>
            <a:ext cx="2895600" cy="182880"/>
          </a:xfrm>
        </p:spPr>
        <p:txBody>
          <a:bodyPr/>
          <a:lstStyle/>
          <a:p>
            <a:pPr algn="l"/>
            <a:r>
              <a:rPr lang="en-US" smtClean="0"/>
              <a:t>DRAFT - for discussion purposes</a:t>
            </a:r>
            <a:endParaRPr lang="en-US" dirty="0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4114800" y="6492240"/>
            <a:ext cx="914400" cy="182880"/>
          </a:xfrm>
        </p:spPr>
        <p:txBody>
          <a:bodyPr/>
          <a:lstStyle/>
          <a:p>
            <a:pPr algn="ctr"/>
            <a:fld id="{6A21C74D-32CA-4538-90C8-4115AA589383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9" name="Title Placeholder 1"/>
          <p:cNvSpPr>
            <a:spLocks noGrp="1"/>
          </p:cNvSpPr>
          <p:nvPr>
            <p:ph type="ctrTitle"/>
          </p:nvPr>
        </p:nvSpPr>
        <p:spPr bwMode="auto">
          <a:xfrm>
            <a:off x="685800" y="3325495"/>
            <a:ext cx="7315200" cy="492443"/>
          </a:xfrm>
        </p:spPr>
        <p:txBody>
          <a:bodyPr anchor="t"/>
          <a:lstStyle>
            <a:lvl1pPr>
              <a:defRPr sz="3200" b="1" smtClean="0">
                <a:solidFill>
                  <a:srgbClr val="002060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" name="Text Placeholder 2"/>
          <p:cNvSpPr>
            <a:spLocks noGrp="1"/>
          </p:cNvSpPr>
          <p:nvPr>
            <p:ph type="subTitle" idx="1"/>
          </p:nvPr>
        </p:nvSpPr>
        <p:spPr bwMode="auto">
          <a:xfrm>
            <a:off x="685800" y="4273550"/>
            <a:ext cx="7315200" cy="244475"/>
          </a:xfrm>
        </p:spPr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683581" y="4864963"/>
            <a:ext cx="255676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E3630E-BA23-4072-8FC4-0BC0C9BD9A17}" type="datetime2">
              <a:rPr lang="en-US" sz="1400" b="0" smtClean="0"/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Tuesday, April 17, 2012</a:t>
            </a:fld>
            <a:endParaRPr lang="en-US" sz="1400" b="0" dirty="0" smtClean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824" y="4864963"/>
            <a:ext cx="1505715" cy="16184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9567"/>
            <a:ext cx="57150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6779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0E0A93-4206-4D28-96FA-2CCAD11D5FF2}" type="datetime2">
              <a:rPr lang="en-US" smtClean="0"/>
              <a:pPr algn="r"/>
              <a:t>Tuesday, April 17, 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DRAFT - for discussion purposes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A21C74D-32CA-4538-90C8-4115AA589383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8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McK 2. Slide Title"/>
          <p:cNvSpPr>
            <a:spLocks noGrp="1"/>
          </p:cNvSpPr>
          <p:nvPr>
            <p:ph type="title"/>
          </p:nvPr>
        </p:nvSpPr>
        <p:spPr bwMode="gray">
          <a:xfrm>
            <a:off x="190500" y="242888"/>
            <a:ext cx="87423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6564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95863" y="821738"/>
            <a:ext cx="46101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5091305" y="649224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fld id="{600E0A93-4206-4D28-96FA-2CCAD11D5FF2}" type="datetime2">
              <a:rPr lang="en-US" smtClean="0"/>
              <a:pPr algn="r"/>
              <a:t>Tuesday, April 17, 2012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12320" y="649224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dirty="0" smtClean="0"/>
              <a:t>DRAFT - for discussion purposes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4114800" y="6492240"/>
            <a:ext cx="914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/>
            <a:fld id="{6A21C74D-32CA-4538-90C8-4115AA589383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4" r:id="rId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46125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98960" y="3325495"/>
            <a:ext cx="8074204" cy="984885"/>
          </a:xfrm>
        </p:spPr>
        <p:txBody>
          <a:bodyPr/>
          <a:lstStyle/>
          <a:p>
            <a:r>
              <a:rPr lang="en-US" dirty="0" smtClean="0"/>
              <a:t>City Colleges of Chicago Recruitment Initiatives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42888"/>
            <a:ext cx="8742363" cy="147732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GOAL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3681" y="1747745"/>
            <a:ext cx="8466918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Increase enrollment and increase conversion of applicants into registered students through:</a:t>
            </a:r>
          </a:p>
          <a:p>
            <a:endParaRPr lang="en-US" sz="2400" dirty="0" smtClean="0"/>
          </a:p>
          <a:p>
            <a:pPr>
              <a:spcBef>
                <a:spcPts val="600"/>
              </a:spcBef>
              <a:buClr>
                <a:srgbClr val="0000FF"/>
              </a:buClr>
              <a:buFont typeface="Wingdings" charset="2"/>
              <a:buChar char="Ø"/>
            </a:pPr>
            <a:r>
              <a:rPr lang="en-US" sz="2400" dirty="0" smtClean="0"/>
              <a:t> Coordinated, district-wide approach</a:t>
            </a:r>
          </a:p>
          <a:p>
            <a:pPr>
              <a:spcBef>
                <a:spcPts val="600"/>
              </a:spcBef>
              <a:buClr>
                <a:srgbClr val="0000FF"/>
              </a:buClr>
              <a:buFont typeface="Wingdings" charset="2"/>
              <a:buChar char="Ø"/>
            </a:pPr>
            <a:r>
              <a:rPr lang="en-US" sz="2400" dirty="0" smtClean="0"/>
              <a:t> Clear lines of accountability</a:t>
            </a:r>
          </a:p>
          <a:p>
            <a:pPr>
              <a:spcBef>
                <a:spcPts val="600"/>
              </a:spcBef>
              <a:buClr>
                <a:srgbClr val="0000FF"/>
              </a:buClr>
              <a:buFont typeface="Wingdings" charset="2"/>
              <a:buChar char="Ø"/>
            </a:pPr>
            <a:r>
              <a:rPr lang="en-US" sz="2400" dirty="0" smtClean="0"/>
              <a:t> Seamless integration of marketing, recruitment and admissions functions</a:t>
            </a:r>
          </a:p>
          <a:p>
            <a:pPr>
              <a:spcBef>
                <a:spcPts val="600"/>
              </a:spcBef>
              <a:buClr>
                <a:srgbClr val="0000FF"/>
              </a:buClr>
              <a:buFont typeface="Wingdings" charset="2"/>
              <a:buChar char="Ø"/>
            </a:pPr>
            <a:r>
              <a:rPr lang="en-US" sz="2400" dirty="0" smtClean="0"/>
              <a:t> More personal touch with prospective students and follow up through registration and beyond</a:t>
            </a:r>
          </a:p>
          <a:p>
            <a:pPr>
              <a:spcBef>
                <a:spcPts val="600"/>
              </a:spcBef>
              <a:buClr>
                <a:srgbClr val="0000FF"/>
              </a:buClr>
              <a:buFont typeface="Wingdings" charset="2"/>
              <a:buChar char="Ø"/>
            </a:pPr>
            <a:r>
              <a:rPr lang="en-US" sz="2400" dirty="0" smtClean="0"/>
              <a:t> Performance monitoring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7100" y="445078"/>
            <a:ext cx="8521194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REINVENTING CCC RECRUITMENT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9925" y="195400"/>
            <a:ext cx="2898291" cy="955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07437" y="152400"/>
            <a:ext cx="2930857" cy="955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484462" y="184543"/>
            <a:ext cx="2149295" cy="9227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59183" y="366793"/>
            <a:ext cx="1508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TODAY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8479" y="356359"/>
            <a:ext cx="2095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TOMORROW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0780" y="1302668"/>
            <a:ext cx="369070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College-centered recruitment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Colleges competing with each other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Lack of coordination/accountability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Disparate staffing and reporting structure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Aimed at schools/students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9578" y="1248811"/>
            <a:ext cx="3690708" cy="686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CCC-wide recruitment approach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Concerted geographic outreach strategy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Unified reporting/    performance tracking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Consistent staffing</a:t>
            </a:r>
          </a:p>
          <a:p>
            <a:r>
              <a:rPr lang="en-US" sz="2400" dirty="0" smtClean="0">
                <a:solidFill>
                  <a:srgbClr val="000090"/>
                </a:solidFill>
              </a:rPr>
              <a:t>across colleges</a:t>
            </a: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Add focus on the community/parents</a:t>
            </a:r>
          </a:p>
          <a:p>
            <a:pP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4190040" y="1440134"/>
            <a:ext cx="1121092" cy="4813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179615" y="2526111"/>
            <a:ext cx="1121092" cy="4813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180044" y="3644656"/>
            <a:ext cx="1121092" cy="4813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180474" y="4752345"/>
            <a:ext cx="1121092" cy="4813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168759" y="5685079"/>
            <a:ext cx="1121092" cy="4813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332"/>
            <a:ext cx="9143999" cy="861774"/>
          </a:xfrm>
        </p:spPr>
        <p:txBody>
          <a:bodyPr/>
          <a:lstStyle/>
          <a:p>
            <a:pPr algn="ctr"/>
            <a:r>
              <a:rPr lang="en-US" sz="2800" dirty="0" smtClean="0"/>
              <a:t>Integration = Application, Conversion, Registration, Retention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>
            <a:off x="412493" y="673466"/>
            <a:ext cx="1541411" cy="23660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99332" y="3170668"/>
            <a:ext cx="1432862" cy="23660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899632" y="1574900"/>
            <a:ext cx="1530555" cy="31196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3348" y="1584911"/>
            <a:ext cx="16282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Advertising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0916" y="2844579"/>
            <a:ext cx="2963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9338" y="4115101"/>
            <a:ext cx="2963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Recruiting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55911" y="5522767"/>
            <a:ext cx="8086992" cy="90101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TRACK STUDENTS THROUGH PROCESS – GAUGE STAFF PERFORMANCE</a:t>
            </a:r>
            <a:endParaRPr lang="en-US" sz="2000" dirty="0"/>
          </a:p>
        </p:txBody>
      </p:sp>
      <p:sp>
        <p:nvSpPr>
          <p:cNvPr id="20" name="Right Arrow 19"/>
          <p:cNvSpPr/>
          <p:nvPr/>
        </p:nvSpPr>
        <p:spPr>
          <a:xfrm>
            <a:off x="3636866" y="1575322"/>
            <a:ext cx="1454139" cy="31196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276833" y="1576166"/>
            <a:ext cx="1605251" cy="31196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04729" y="2855856"/>
            <a:ext cx="2963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Conversion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68757" y="2845422"/>
            <a:ext cx="2963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Registration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7024920" y="1587444"/>
            <a:ext cx="1605251" cy="31196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984280" y="2704722"/>
            <a:ext cx="29634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Retention/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Completion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77755"/>
            <a:ext cx="8742363" cy="738664"/>
          </a:xfrm>
        </p:spPr>
        <p:txBody>
          <a:bodyPr/>
          <a:lstStyle/>
          <a:p>
            <a:pPr algn="ctr"/>
            <a:r>
              <a:rPr lang="en-US" b="1" dirty="0" smtClean="0"/>
              <a:t>Regional Strategy:</a:t>
            </a:r>
            <a:br>
              <a:rPr lang="en-US" b="1" dirty="0" smtClean="0"/>
            </a:br>
            <a:r>
              <a:rPr lang="en-US" b="1" dirty="0" smtClean="0"/>
              <a:t>Recruit locally for the RIGHT program/college at CCC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6A21C74D-32CA-4538-90C8-4115AA589383}" type="slidenum">
              <a:rPr lang="en-US" smtClean="0"/>
              <a:pPr algn="ctr"/>
              <a:t>4</a:t>
            </a:fld>
            <a:endParaRPr lang="en-US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04" r="66197" b="12554"/>
          <a:stretch/>
        </p:blipFill>
        <p:spPr bwMode="auto">
          <a:xfrm>
            <a:off x="1854926" y="1101093"/>
            <a:ext cx="5852160" cy="522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733066" y="1762185"/>
            <a:ext cx="910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Truman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4550" y="3086074"/>
            <a:ext cx="1249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Malcolm 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53358" y="2109137"/>
            <a:ext cx="1249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Wright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0157" y="5347706"/>
            <a:ext cx="1645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Olive-Harvey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61203" y="4205797"/>
            <a:ext cx="1645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Kennedy-King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71044" y="3884542"/>
            <a:ext cx="67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Daley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91858" y="2999652"/>
            <a:ext cx="1964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Harold Washington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1896" y="2733793"/>
            <a:ext cx="263777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 smtClean="0"/>
          </a:p>
          <a:p>
            <a:pPr>
              <a:buFont typeface="Arial"/>
              <a:buChar char="•"/>
            </a:pPr>
            <a:r>
              <a:rPr lang="en-US" sz="1800" b="1" dirty="0" smtClean="0"/>
              <a:t>Recruiters</a:t>
            </a:r>
            <a:r>
              <a:rPr lang="en-US" sz="1800" dirty="0" smtClean="0"/>
              <a:t> based at each college work that part of the city for “their” college and other CCC institutions</a:t>
            </a:r>
          </a:p>
          <a:p>
            <a:pPr>
              <a:buFont typeface="Arial"/>
              <a:buChar char="•"/>
            </a:pPr>
            <a:endParaRPr lang="en-US" sz="1800" dirty="0" smtClean="0"/>
          </a:p>
          <a:p>
            <a:pPr>
              <a:buFont typeface="Arial"/>
              <a:buChar char="•"/>
            </a:pPr>
            <a:r>
              <a:rPr lang="en-US" sz="1800" b="1" smtClean="0"/>
              <a:t>Admission</a:t>
            </a:r>
            <a:r>
              <a:rPr lang="en-US" sz="1800" smtClean="0"/>
              <a:t> specialists help </a:t>
            </a:r>
            <a:r>
              <a:rPr lang="en-US" sz="1800" dirty="0" smtClean="0"/>
              <a:t>convert applicants into enrolled students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7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00050" y="496404"/>
            <a:ext cx="8743950" cy="698652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en-US" sz="1800" u="sng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800" i="1" dirty="0" smtClean="0"/>
              <a:t>Host recruiting events highlighting CCC </a:t>
            </a:r>
            <a:r>
              <a:rPr lang="en-US" sz="1800" i="1" dirty="0"/>
              <a:t>Programs and </a:t>
            </a:r>
            <a:r>
              <a:rPr lang="en-US" sz="1800" i="1" dirty="0" smtClean="0"/>
              <a:t>geared towards attracting students</a:t>
            </a:r>
            <a:endParaRPr lang="en-US" sz="1800" dirty="0"/>
          </a:p>
          <a:p>
            <a:pPr marL="479425" lvl="1" indent="-285750">
              <a:buFont typeface="Arial" pitchFamily="34" charset="0"/>
              <a:buChar char="•"/>
              <a:defRPr/>
            </a:pPr>
            <a:r>
              <a:rPr lang="en-US" sz="1400" dirty="0"/>
              <a:t>Work with specialized </a:t>
            </a:r>
            <a:r>
              <a:rPr lang="en-US" sz="1400" dirty="0" smtClean="0"/>
              <a:t>CCC academic programs, </a:t>
            </a:r>
            <a:r>
              <a:rPr lang="en-US" sz="1400" dirty="0"/>
              <a:t>such as </a:t>
            </a:r>
            <a:r>
              <a:rPr lang="en-US" sz="1400" dirty="0" smtClean="0"/>
              <a:t>College-to-Careers </a:t>
            </a:r>
            <a:r>
              <a:rPr lang="en-US" sz="1400" dirty="0"/>
              <a:t>programs, </a:t>
            </a:r>
            <a:r>
              <a:rPr lang="en-US" sz="1400" dirty="0" smtClean="0"/>
              <a:t>to create targeted events for high school guidance counselors and principals</a:t>
            </a:r>
          </a:p>
          <a:p>
            <a:pPr marL="479425" lvl="1" indent="-285750"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 marL="479425" lvl="1" indent="-285750">
              <a:buFont typeface="Arial" pitchFamily="34" charset="0"/>
              <a:buChar char="•"/>
              <a:defRPr/>
            </a:pPr>
            <a:r>
              <a:rPr lang="en-US" sz="1400" dirty="0" smtClean="0"/>
              <a:t>Reach out to associations and schools to host workshops and mini-lectures to introduce students and parents to opportunities only CCC offers</a:t>
            </a:r>
          </a:p>
          <a:p>
            <a:pPr marL="479425" lvl="1" indent="-285750"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 marL="479425" lvl="1" indent="-285750">
              <a:buFont typeface="Arial" pitchFamily="34" charset="0"/>
              <a:buChar char="•"/>
              <a:defRPr/>
            </a:pPr>
            <a:r>
              <a:rPr lang="en-US" sz="1400" dirty="0" smtClean="0"/>
              <a:t>Conduct college specialized tours to acclimate prospects to  a college environment and to further highlight CCC offerings</a:t>
            </a:r>
          </a:p>
          <a:p>
            <a:pPr marL="479425" lvl="1" indent="-285750">
              <a:buFont typeface="Arial" pitchFamily="34" charset="0"/>
              <a:buChar char="•"/>
              <a:defRPr/>
            </a:pPr>
            <a:endParaRPr lang="en-US" sz="1800" i="1" dirty="0"/>
          </a:p>
          <a:p>
            <a:pPr>
              <a:defRPr/>
            </a:pPr>
            <a:r>
              <a:rPr lang="en-US" sz="1800" i="1" dirty="0" smtClean="0"/>
              <a:t>Develop client </a:t>
            </a:r>
            <a:r>
              <a:rPr lang="en-US" sz="1800" i="1" dirty="0"/>
              <a:t>relationships with </a:t>
            </a:r>
            <a:r>
              <a:rPr lang="en-US" sz="1800" i="1" dirty="0" smtClean="0"/>
              <a:t>schools </a:t>
            </a:r>
            <a:r>
              <a:rPr lang="en-US" sz="1800" i="1" dirty="0"/>
              <a:t>and community organizations </a:t>
            </a:r>
            <a:endParaRPr lang="en-US" sz="1800" i="1" dirty="0" smtClean="0"/>
          </a:p>
          <a:p>
            <a:pPr marL="479425" lvl="1" indent="-285750">
              <a:buFont typeface="Arial" pitchFamily="34" charset="0"/>
              <a:buChar char="•"/>
              <a:defRPr/>
            </a:pPr>
            <a:r>
              <a:rPr lang="en-US" sz="1400" dirty="0"/>
              <a:t>M</a:t>
            </a:r>
            <a:r>
              <a:rPr lang="en-US" sz="1400" dirty="0" smtClean="0"/>
              <a:t>eet regularly with schools and community organizations through attendance at college fairs, events and other meetings </a:t>
            </a:r>
          </a:p>
          <a:p>
            <a:pPr marL="479425" lvl="1" indent="-285750"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 marL="479425" lvl="1" indent="-285750">
              <a:buFont typeface="Arial" pitchFamily="34" charset="0"/>
              <a:buChar char="•"/>
              <a:defRPr/>
            </a:pPr>
            <a:r>
              <a:rPr lang="en-US" sz="1400" dirty="0" smtClean="0"/>
              <a:t>Work with school counselors and principals to inform and evolve recruitment strategy</a:t>
            </a:r>
          </a:p>
          <a:p>
            <a:pPr lvl="1" indent="0">
              <a:buNone/>
              <a:defRPr/>
            </a:pPr>
            <a:endParaRPr lang="en-US" sz="1400" dirty="0" smtClean="0"/>
          </a:p>
          <a:p>
            <a:pPr marL="479425" lvl="1" indent="-285750">
              <a:buFont typeface="Arial" pitchFamily="34" charset="0"/>
              <a:buChar char="•"/>
              <a:defRPr/>
            </a:pPr>
            <a:r>
              <a:rPr lang="en-US" sz="1400" dirty="0" smtClean="0"/>
              <a:t>Target high-traffic areas in the community and other community events</a:t>
            </a:r>
          </a:p>
          <a:p>
            <a:pPr marL="479425" lvl="1" indent="-285750">
              <a:buFont typeface="Arial" pitchFamily="34" charset="0"/>
              <a:buChar char="•"/>
              <a:defRPr/>
            </a:pPr>
            <a:endParaRPr lang="en-US" sz="1800" dirty="0"/>
          </a:p>
          <a:p>
            <a:pPr>
              <a:defRPr/>
            </a:pPr>
            <a:r>
              <a:rPr lang="en-US" sz="1800" i="1" dirty="0" smtClean="0"/>
              <a:t>Work </a:t>
            </a:r>
            <a:r>
              <a:rPr lang="en-US" sz="1800" i="1" dirty="0"/>
              <a:t>with </a:t>
            </a:r>
            <a:r>
              <a:rPr lang="en-US" sz="1800" i="1" dirty="0" smtClean="0"/>
              <a:t>CCC Marketing </a:t>
            </a:r>
            <a:r>
              <a:rPr lang="en-US" sz="1800" i="1" dirty="0"/>
              <a:t>and </a:t>
            </a:r>
            <a:r>
              <a:rPr lang="en-US" sz="1800" i="1" dirty="0" smtClean="0"/>
              <a:t>Communications to </a:t>
            </a:r>
            <a:r>
              <a:rPr lang="en-US" sz="1800" i="1" dirty="0"/>
              <a:t>develop </a:t>
            </a:r>
            <a:r>
              <a:rPr lang="en-US" sz="1800" i="1" dirty="0" smtClean="0"/>
              <a:t>consistent communications</a:t>
            </a:r>
          </a:p>
          <a:p>
            <a:pPr marL="479425" lvl="1" indent="-285750">
              <a:buFont typeface="Arial" pitchFamily="34" charset="0"/>
              <a:buChar char="•"/>
              <a:defRPr/>
            </a:pPr>
            <a:r>
              <a:rPr lang="en-US" sz="1400" dirty="0" smtClean="0"/>
              <a:t>Create </a:t>
            </a:r>
            <a:r>
              <a:rPr lang="en-US" sz="1400" dirty="0"/>
              <a:t>letters, emails, and mailings to </a:t>
            </a:r>
            <a:r>
              <a:rPr lang="en-US" sz="1400" dirty="0" smtClean="0"/>
              <a:t>students, including, but not limited to: open </a:t>
            </a:r>
            <a:r>
              <a:rPr lang="en-US" sz="1400" dirty="0"/>
              <a:t>house </a:t>
            </a:r>
            <a:r>
              <a:rPr lang="en-US" sz="1400" dirty="0" smtClean="0"/>
              <a:t>invitations, pre-admission </a:t>
            </a:r>
            <a:r>
              <a:rPr lang="en-US" sz="1400" dirty="0"/>
              <a:t>counseling </a:t>
            </a:r>
            <a:r>
              <a:rPr lang="en-US" sz="1400" dirty="0" smtClean="0"/>
              <a:t>sessions, </a:t>
            </a:r>
            <a:r>
              <a:rPr lang="en-US" sz="1400" dirty="0"/>
              <a:t>information on application deadlines, updates regarding application status, exciting CCC news related to </a:t>
            </a:r>
            <a:r>
              <a:rPr lang="en-US" sz="1400" dirty="0" smtClean="0"/>
              <a:t>prospective students</a:t>
            </a:r>
            <a:r>
              <a:rPr lang="en-US" sz="1400" dirty="0"/>
              <a:t>’ interests, information on special events such as financial aid </a:t>
            </a:r>
            <a:r>
              <a:rPr lang="en-US" sz="1400" dirty="0" smtClean="0"/>
              <a:t>workshops and </a:t>
            </a:r>
            <a:r>
              <a:rPr lang="en-US" sz="1400" dirty="0"/>
              <a:t>orientation </a:t>
            </a:r>
            <a:r>
              <a:rPr lang="en-US" sz="1400" dirty="0" smtClean="0"/>
              <a:t>invitations. </a:t>
            </a:r>
          </a:p>
          <a:p>
            <a:pPr lvl="1" indent="0">
              <a:buNone/>
              <a:defRPr/>
            </a:pPr>
            <a:endParaRPr lang="en-US" sz="1400" dirty="0"/>
          </a:p>
          <a:p>
            <a:pPr marL="479425" lvl="1" indent="-285750">
              <a:buFont typeface="Arial" pitchFamily="34" charset="0"/>
              <a:buChar char="•"/>
              <a:defRPr/>
            </a:pPr>
            <a:r>
              <a:rPr lang="en-US" sz="1400" dirty="0" smtClean="0"/>
              <a:t>Introduce customer relationship management principles and technologies to automate these and other fundamental operations</a:t>
            </a:r>
            <a:endParaRPr lang="en-US" sz="1400" dirty="0"/>
          </a:p>
          <a:p>
            <a:pPr lvl="1" indent="0">
              <a:buNone/>
              <a:defRPr/>
            </a:pPr>
            <a:endParaRPr lang="en-US" sz="1800" dirty="0"/>
          </a:p>
          <a:p>
            <a:pPr lvl="1" indent="0">
              <a:buNone/>
              <a:defRPr/>
            </a:pPr>
            <a:endParaRPr lang="en-US" sz="1800" i="1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Title 7"/>
          <p:cNvSpPr txBox="1">
            <a:spLocks/>
          </p:cNvSpPr>
          <p:nvPr/>
        </p:nvSpPr>
        <p:spPr bwMode="gray">
          <a:xfrm>
            <a:off x="190500" y="242888"/>
            <a:ext cx="8742363" cy="110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Get to the students and schools; Get to the community and parents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gray">
          <a:xfrm>
            <a:off x="79516" y="830376"/>
            <a:ext cx="234949" cy="23309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gray">
          <a:xfrm>
            <a:off x="97269" y="3059161"/>
            <a:ext cx="234949" cy="23309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gray">
          <a:xfrm>
            <a:off x="97269" y="4857667"/>
            <a:ext cx="234949" cy="23309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2977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19&quot;&gt;&lt;version val=&quot;17885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4&quot;&gt;&lt;elem&gt;&lt;m_ppcolschidx val=&quot;0&quot;/&gt;&lt;m_rgb r=&quot;48&quot; g=&quot;48&quot; b=&quot;ff&quot;/&gt;&lt;/elem&gt;&lt;elem&gt;&lt;m_ppcolschidx val=&quot;0&quot;/&gt;&lt;m_rgb r=&quot;0&quot; g=&quot;66&quot; b=&quot;cc&quot;/&gt;&lt;/elem&gt;&lt;elem&gt;&lt;m_ppcolschidx val=&quot;0&quot;/&gt;&lt;m_rgb r=&quot;9a&quot; g=&quot;af&quot; b=&quot;ff&quot;/&gt;&lt;/elem&gt;&lt;elem&gt;&lt;m_ppcolschidx val=&quot;0&quot;/&gt;&lt;m_rgb r=&quot;c7&quot; g=&quot;e0&quot; b=&quot;fb&quot;/&gt;&lt;/elem&gt;&lt;/m_vecMRU&gt;&lt;/m_mruColor&gt;&lt;m_eweekdayFirstOfWorkweek val=&quot;2&quot;/&gt;&lt;m_eweekdayFirstOfWeekend val=&quot;7&quot;/&gt;&lt;m_mapectfillschemeMRU&gt;&lt;key val=&quot;0&quot;/&gt;&lt;elem&gt;&lt;m_nPartnerID val=&quot;536&quot;/&gt;&lt;m_nIndex val=&quot;1&quot;/&gt;&lt;/elem&gt;&lt;/m_mapectfillschemeMRU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823"/>
</p:tagLst>
</file>

<file path=ppt/theme/theme1.xml><?xml version="1.0" encoding="utf-8"?>
<a:theme xmlns:a="http://schemas.openxmlformats.org/drawingml/2006/main" name="REI_PP_Template_2012-01-17">
  <a:themeElements>
    <a:clrScheme name="Reinventio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MC Cluster Education_CF_ON0132 1">
        <a:dk1>
          <a:srgbClr val="000000"/>
        </a:dk1>
        <a:lt1>
          <a:srgbClr val="FFFFFF"/>
        </a:lt1>
        <a:dk2>
          <a:srgbClr val="000069"/>
        </a:dk2>
        <a:lt2>
          <a:srgbClr val="7C7C7C"/>
        </a:lt2>
        <a:accent1>
          <a:srgbClr val="DEDEDE"/>
        </a:accent1>
        <a:accent2>
          <a:srgbClr val="7CA1CE"/>
        </a:accent2>
        <a:accent3>
          <a:srgbClr val="FFFFFF"/>
        </a:accent3>
        <a:accent4>
          <a:srgbClr val="000000"/>
        </a:accent4>
        <a:accent5>
          <a:srgbClr val="ECECEC"/>
        </a:accent5>
        <a:accent6>
          <a:srgbClr val="7091BA"/>
        </a:accent6>
        <a:hlink>
          <a:srgbClr val="3F6EA7"/>
        </a:hlink>
        <a:folHlink>
          <a:srgbClr val="0000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8A45A37C75C34FA1CF846B61224B49" ma:contentTypeVersion="0" ma:contentTypeDescription="Create a new document." ma:contentTypeScope="" ma:versionID="764f764b7cc3f1f008f1e33096938fe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43DE97-4CAE-4506-97D4-CC4C986F2D43}">
  <ds:schemaRefs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AFD932A-82FE-48B4-A184-5F9FE4145F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72E7580-259F-48F4-9441-06580EB3A2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REI_PP_Template_2012-01-17</Template>
  <TotalTime>11654</TotalTime>
  <Words>382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REI_PP_Template_2012-01-17</vt:lpstr>
      <vt:lpstr>City Colleges of Chicago Recruitment Initiatives</vt:lpstr>
      <vt:lpstr>    GOAL</vt:lpstr>
      <vt:lpstr>PowerPoint Presentation</vt:lpstr>
      <vt:lpstr>Integration = Application, Conversion, Registration, Retention</vt:lpstr>
      <vt:lpstr>Regional Strategy: Recruit locally for the RIGHT program/college at CCC</vt:lpstr>
      <vt:lpstr>PowerPoint Presentation</vt:lpstr>
    </vt:vector>
  </TitlesOfParts>
  <Company>City Colleges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Reinvention PowerPoint Template</dc:subject>
  <dc:creator>CAnsell</dc:creator>
  <dc:description>Reinvention PowerPoint Template</dc:description>
  <cp:lastModifiedBy>BoardRoom</cp:lastModifiedBy>
  <cp:revision>35</cp:revision>
  <cp:lastPrinted>2012-04-04T14:33:01Z</cp:lastPrinted>
  <dcterms:created xsi:type="dcterms:W3CDTF">2012-04-03T19:45:16Z</dcterms:created>
  <dcterms:modified xsi:type="dcterms:W3CDTF">2012-04-17T13:01:43Z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true</vt:bool>
  </property>
  <property fmtid="{D5CDD505-2E9C-101B-9397-08002B2CF9AE}" pid="4" name="Event">
    <vt:lpwstr/>
  </property>
  <property fmtid="{D5CDD505-2E9C-101B-9397-08002B2CF9AE}" pid="5" name="Delivery Date">
    <vt:lpwstr>August 12, 2010</vt:lpwstr>
  </property>
  <property fmtid="{D5CDD505-2E9C-101B-9397-08002B2CF9AE}" pid="6" name="DocID">
    <vt:lpwstr/>
  </property>
  <property fmtid="{D5CDD505-2E9C-101B-9397-08002B2CF9AE}" pid="7" name="DocIDinTitle">
    <vt:bool>false</vt:bool>
  </property>
  <property fmtid="{D5CDD505-2E9C-101B-9397-08002B2CF9AE}" pid="8" name="DocIDinSlide">
    <vt:bool>false</vt:bool>
  </property>
  <property fmtid="{D5CDD505-2E9C-101B-9397-08002B2CF9AE}" pid="9" name="DocIDPosition">
    <vt:i4>1</vt:i4>
  </property>
  <property fmtid="{D5CDD505-2E9C-101B-9397-08002B2CF9AE}" pid="10" name="NotesPageLayout">
    <vt:lpwstr>Message</vt:lpwstr>
  </property>
  <property fmtid="{D5CDD505-2E9C-101B-9397-08002B2CF9AE}" pid="11" name="ContentTypeId">
    <vt:lpwstr>0x010100E28A45A37C75C34FA1CF846B61224B49</vt:lpwstr>
  </property>
</Properties>
</file>